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2"/>
  </p:notesMasterIdLst>
  <p:sldIdLst>
    <p:sldId id="256" r:id="rId5"/>
    <p:sldId id="263" r:id="rId6"/>
    <p:sldId id="270" r:id="rId7"/>
    <p:sldId id="264" r:id="rId8"/>
    <p:sldId id="266" r:id="rId9"/>
    <p:sldId id="267" r:id="rId10"/>
    <p:sldId id="268" r:id="rId11"/>
    <p:sldId id="269" r:id="rId12"/>
    <p:sldId id="274" r:id="rId13"/>
    <p:sldId id="271" r:id="rId14"/>
    <p:sldId id="272" r:id="rId15"/>
    <p:sldId id="273" r:id="rId16"/>
    <p:sldId id="275" r:id="rId17"/>
    <p:sldId id="276" r:id="rId18"/>
    <p:sldId id="277" r:id="rId19"/>
    <p:sldId id="278" r:id="rId20"/>
    <p:sldId id="279" r:id="rId21"/>
    <p:sldId id="280" r:id="rId22"/>
    <p:sldId id="281" r:id="rId23"/>
    <p:sldId id="282" r:id="rId24"/>
    <p:sldId id="299" r:id="rId25"/>
    <p:sldId id="283" r:id="rId26"/>
    <p:sldId id="284" r:id="rId27"/>
    <p:sldId id="298" r:id="rId28"/>
    <p:sldId id="285" r:id="rId29"/>
    <p:sldId id="287" r:id="rId30"/>
    <p:sldId id="288" r:id="rId31"/>
    <p:sldId id="289" r:id="rId32"/>
    <p:sldId id="290" r:id="rId33"/>
    <p:sldId id="291" r:id="rId34"/>
    <p:sldId id="292" r:id="rId35"/>
    <p:sldId id="293" r:id="rId36"/>
    <p:sldId id="294" r:id="rId37"/>
    <p:sldId id="295" r:id="rId38"/>
    <p:sldId id="296" r:id="rId39"/>
    <p:sldId id="297" r:id="rId40"/>
    <p:sldId id="28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QwfWc6MyoSAhUuzq1AeLYw==" hashData="H1EyAIFvGdPJA5fWms6rgeiJKfpEXm5EE8h/H29xo3MZ5dxl+ZcJAQcXB+u5QYqEkt5n8iBFzbjyFmBmnwJg6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B0D9"/>
    <a:srgbClr val="F0027F"/>
    <a:srgbClr val="FAE2F5"/>
    <a:srgbClr val="E7E9F5"/>
    <a:srgbClr val="980043"/>
    <a:srgbClr val="6A51A3"/>
    <a:srgbClr val="3288BD"/>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32" d="100"/>
          <a:sy n="132" d="100"/>
        </p:scale>
        <p:origin x="353"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4/28/2022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1" y="4464029"/>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8"/>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4/28/2022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367163"/>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9" y="987428"/>
            <a:ext cx="10515600" cy="3379735"/>
          </a:xfrm>
        </p:spPr>
        <p:txBody>
          <a:bodyPr anchor="t"/>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5186517"/>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9" y="4489399"/>
            <a:ext cx="10514012" cy="1501826"/>
          </a:xfrm>
        </p:spPr>
        <p:txBody>
          <a:bodyPr anchor="ct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5" y="3365558"/>
            <a:ext cx="8752299" cy="548968"/>
          </a:xfrm>
        </p:spPr>
        <p:txBody>
          <a:bodyPr anchor="t">
            <a:normAutofit/>
          </a:bodyPr>
          <a:lstStyle>
            <a:lvl1pPr marL="0" indent="0">
              <a:buNone/>
              <a:defRPr sz="14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5" cy="1489496"/>
          </a:xfrm>
        </p:spPr>
        <p:txBody>
          <a:bodyPr anchor="ctr">
            <a:normAutofit/>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5"/>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9" y="2326970"/>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9" y="4850581"/>
            <a:ext cx="10514012" cy="1140644"/>
          </a:xfrm>
        </p:spPr>
        <p:txBody>
          <a:bodyPr anchor="t"/>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2" y="365128"/>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8"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9" y="2571750"/>
            <a:ext cx="2927351" cy="3589338"/>
          </a:xfrm>
        </p:spPr>
        <p:txBody>
          <a:bodyPr anchor="t">
            <a:normAutofit/>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6" y="1885950"/>
            <a:ext cx="2936242"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2" y="2571750"/>
            <a:ext cx="2946795" cy="3589338"/>
          </a:xfrm>
        </p:spPr>
        <p:txBody>
          <a:bodyPr anchor="t">
            <a:normAutofit/>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6" y="1885950"/>
            <a:ext cx="2932114"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6" y="2571750"/>
            <a:ext cx="2932114" cy="3589338"/>
          </a:xfrm>
        </p:spPr>
        <p:txBody>
          <a:bodyPr anchor="t">
            <a:normAutofit/>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4/28/2022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2" y="365128"/>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6" y="4297503"/>
            <a:ext cx="2940052"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6" y="2256354"/>
            <a:ext cx="294005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8" indent="0">
              <a:buNone/>
              <a:defRPr sz="1600"/>
            </a:lvl3pPr>
            <a:lvl4pPr marL="1371566" indent="0">
              <a:buNone/>
              <a:defRPr sz="1600"/>
            </a:lvl4pPr>
            <a:lvl5pPr marL="1828754" indent="0">
              <a:buNone/>
              <a:defRPr sz="1600"/>
            </a:lvl5pPr>
            <a:lvl6pPr marL="2285943" indent="0">
              <a:buNone/>
              <a:defRPr sz="1600"/>
            </a:lvl6pPr>
            <a:lvl7pPr marL="2743132"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6" y="4873768"/>
            <a:ext cx="2940052" cy="659189"/>
          </a:xfrm>
        </p:spPr>
        <p:txBody>
          <a:bodyPr anchor="t">
            <a:normAutofit/>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9" y="4297503"/>
            <a:ext cx="2930524"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8" y="2256354"/>
            <a:ext cx="293052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8" indent="0">
              <a:buNone/>
              <a:defRPr sz="1600"/>
            </a:lvl3pPr>
            <a:lvl4pPr marL="1371566" indent="0">
              <a:buNone/>
              <a:defRPr sz="1600"/>
            </a:lvl4pPr>
            <a:lvl5pPr marL="1828754" indent="0">
              <a:buNone/>
              <a:defRPr sz="1600"/>
            </a:lvl5pPr>
            <a:lvl6pPr marL="2285943" indent="0">
              <a:buNone/>
              <a:defRPr sz="1600"/>
            </a:lvl6pPr>
            <a:lvl7pPr marL="2743132"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6" y="4873767"/>
            <a:ext cx="2934407" cy="659189"/>
          </a:xfrm>
        </p:spPr>
        <p:txBody>
          <a:bodyPr anchor="t">
            <a:normAutofit/>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3" y="4297503"/>
            <a:ext cx="2932114"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2" y="2256354"/>
            <a:ext cx="293211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8" indent="0">
              <a:buNone/>
              <a:defRPr sz="1600"/>
            </a:lvl3pPr>
            <a:lvl4pPr marL="1371566" indent="0">
              <a:buNone/>
              <a:defRPr sz="1600"/>
            </a:lvl4pPr>
            <a:lvl5pPr marL="1828754" indent="0">
              <a:buNone/>
              <a:defRPr sz="1600"/>
            </a:lvl5pPr>
            <a:lvl6pPr marL="2285943" indent="0">
              <a:buNone/>
              <a:defRPr sz="1600"/>
            </a:lvl6pPr>
            <a:lvl7pPr marL="2743132"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9" y="4873765"/>
            <a:ext cx="2935996" cy="659189"/>
          </a:xfrm>
        </p:spPr>
        <p:txBody>
          <a:bodyPr anchor="t">
            <a:normAutofit/>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4/28/2022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9"/>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7"/>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1" y="1825625"/>
            <a:ext cx="503396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8"/>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4"/>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4"/>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4/28/2022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4/28/2022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4/28/2022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8"/>
            <a:ext cx="6172201"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2"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8"/>
            <a:ext cx="6172201" cy="4873625"/>
          </a:xfrm>
        </p:spPr>
        <p:txBody>
          <a:bodyPr anchor="t"/>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2"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1" y="1825625"/>
            <a:ext cx="1023380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4/28/2022</a:t>
            </a:fld>
            <a:endParaRPr lang="en-US" dirty="0"/>
          </a:p>
        </p:txBody>
      </p:sp>
      <p:sp>
        <p:nvSpPr>
          <p:cNvPr id="5" name="Footer Placeholder 4"/>
          <p:cNvSpPr>
            <a:spLocks noGrp="1"/>
          </p:cNvSpPr>
          <p:nvPr>
            <p:ph type="ftr" sz="quarter" idx="3"/>
          </p:nvPr>
        </p:nvSpPr>
        <p:spPr>
          <a:xfrm>
            <a:off x="4038602" y="6356353"/>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378"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hyperlink" Target="https://datasets.imdbws.com/" TargetMode="External"/><Relationship Id="rId4" Type="http://schemas.openxmlformats.org/officeDocument/2006/relationships/hyperlink" Target="https://www.imdb.com/interfac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5.xml"/><Relationship Id="rId18" Type="http://schemas.openxmlformats.org/officeDocument/2006/relationships/slide" Target="slide20.xml"/><Relationship Id="rId26" Type="http://schemas.openxmlformats.org/officeDocument/2006/relationships/slide" Target="slide27.xml"/><Relationship Id="rId3" Type="http://schemas.openxmlformats.org/officeDocument/2006/relationships/slide" Target="slide5.xml"/><Relationship Id="rId21" Type="http://schemas.openxmlformats.org/officeDocument/2006/relationships/slide" Target="slide21.xml"/><Relationship Id="rId7" Type="http://schemas.openxmlformats.org/officeDocument/2006/relationships/slide" Target="slide9.xml"/><Relationship Id="rId12" Type="http://schemas.openxmlformats.org/officeDocument/2006/relationships/slide" Target="slide14.xml"/><Relationship Id="rId17" Type="http://schemas.openxmlformats.org/officeDocument/2006/relationships/slide" Target="slide19.xml"/><Relationship Id="rId25" Type="http://schemas.openxmlformats.org/officeDocument/2006/relationships/slide" Target="slide25.xml"/><Relationship Id="rId2" Type="http://schemas.openxmlformats.org/officeDocument/2006/relationships/slide" Target="slide4.xml"/><Relationship Id="rId16" Type="http://schemas.openxmlformats.org/officeDocument/2006/relationships/slide" Target="slide18.xml"/><Relationship Id="rId20"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slide" Target="slide8.xml"/><Relationship Id="rId11" Type="http://schemas.openxmlformats.org/officeDocument/2006/relationships/slide" Target="slide13.xml"/><Relationship Id="rId24" Type="http://schemas.openxmlformats.org/officeDocument/2006/relationships/slide" Target="slide24.xml"/><Relationship Id="rId5" Type="http://schemas.openxmlformats.org/officeDocument/2006/relationships/slide" Target="slide7.xml"/><Relationship Id="rId15" Type="http://schemas.openxmlformats.org/officeDocument/2006/relationships/slide" Target="slide17.xml"/><Relationship Id="rId23" Type="http://schemas.openxmlformats.org/officeDocument/2006/relationships/slide" Target="slide23.xml"/><Relationship Id="rId10" Type="http://schemas.openxmlformats.org/officeDocument/2006/relationships/slide" Target="slide12.xml"/><Relationship Id="rId19" Type="http://schemas.openxmlformats.org/officeDocument/2006/relationships/image" Target="../media/image2.jpeg"/><Relationship Id="rId4" Type="http://schemas.openxmlformats.org/officeDocument/2006/relationships/slide" Target="slide6.xml"/><Relationship Id="rId9" Type="http://schemas.openxmlformats.org/officeDocument/2006/relationships/slide" Target="slide11.xml"/><Relationship Id="rId14" Type="http://schemas.openxmlformats.org/officeDocument/2006/relationships/slide" Target="slide16.xml"/><Relationship Id="rId22" Type="http://schemas.openxmlformats.org/officeDocument/2006/relationships/slide" Target="slide22.xml"/><Relationship Id="rId27" Type="http://schemas.openxmlformats.org/officeDocument/2006/relationships/slide" Target="slide3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imdb.com/"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hyperlink" Target="https://tinyurl.com/4ksrcmp6"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tinyurl.com/msp6mupc"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1" y="0"/>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1924307" y="4331562"/>
            <a:ext cx="9144000" cy="754025"/>
          </a:xfrm>
        </p:spPr>
        <p:txBody>
          <a:bodyPr>
            <a:noAutofit/>
          </a:bodyPr>
          <a:lstStyle/>
          <a:p>
            <a:pPr>
              <a:spcBef>
                <a:spcPts val="0"/>
              </a:spcBef>
            </a:pPr>
            <a:r>
              <a:rPr lang="en-US" sz="2800" dirty="0">
                <a:latin typeface="Arial" panose="020B0604020202020204" pitchFamily="34" charset="0"/>
                <a:ea typeface="Calibri" panose="020F0502020204030204" pitchFamily="34" charset="0"/>
                <a:cs typeface="Times New Roman" panose="02020603050405020304" pitchFamily="18" charset="0"/>
              </a:rPr>
              <a:t>By Glo McCollough</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2800" dirty="0">
                <a:latin typeface="Arial" panose="020B0604020202020204" pitchFamily="34" charset="0"/>
                <a:ea typeface="Calibri" panose="020F0502020204030204" pitchFamily="34" charset="0"/>
                <a:cs typeface="Times New Roman" panose="02020603050405020304" pitchFamily="18" charset="0"/>
              </a:rPr>
              <a:t>April 2022</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628900" y="2192510"/>
            <a:ext cx="9144000" cy="1641490"/>
          </a:xfrm>
        </p:spPr>
        <p:txBody>
          <a:bodyPr>
            <a:normAutofit fontScale="90000"/>
          </a:bodyPr>
          <a:lstStyle/>
          <a:p>
            <a:pPr algn="l">
              <a:spcBef>
                <a:spcPts val="0"/>
              </a:spcBef>
            </a:pPr>
            <a:r>
              <a:rPr lang="en-US" sz="5400" spc="0" dirty="0">
                <a:effectLst/>
                <a:latin typeface="Arial" panose="020B0604020202020204" pitchFamily="34" charset="0"/>
                <a:ea typeface="Calibri" panose="020F0502020204030204" pitchFamily="34" charset="0"/>
                <a:cs typeface="Times New Roman" panose="02020603050405020304" pitchFamily="18" charset="0"/>
              </a:rPr>
              <a:t>IMDb Age Disparity </a:t>
            </a:r>
            <a:br>
              <a:rPr lang="en-US" sz="5400" spc="0" dirty="0">
                <a:effectLst/>
                <a:latin typeface="Arial" panose="020B0604020202020204" pitchFamily="34" charset="0"/>
                <a:ea typeface="Calibri" panose="020F0502020204030204" pitchFamily="34" charset="0"/>
                <a:cs typeface="Times New Roman" panose="02020603050405020304" pitchFamily="18" charset="0"/>
              </a:rPr>
            </a:br>
            <a:r>
              <a:rPr lang="en-US" sz="5400" spc="0" dirty="0">
                <a:effectLst/>
                <a:latin typeface="Arial" panose="020B0604020202020204" pitchFamily="34" charset="0"/>
                <a:ea typeface="Calibri" panose="020F0502020204030204" pitchFamily="34" charset="0"/>
                <a:cs typeface="Times New Roman" panose="02020603050405020304" pitchFamily="18" charset="0"/>
              </a:rPr>
              <a:t>Data Analysis &amp; Observations</a:t>
            </a:r>
            <a:br>
              <a:rPr lang="en-US" sz="5400" spc="0" dirty="0">
                <a:effectLst/>
                <a:latin typeface="Arial" panose="020B0604020202020204" pitchFamily="34" charset="0"/>
                <a:ea typeface="Calibri" panose="020F0502020204030204" pitchFamily="34" charset="0"/>
                <a:cs typeface="Times New Roman" panose="02020603050405020304" pitchFamily="18" charset="0"/>
              </a:rPr>
            </a:br>
            <a:r>
              <a:rPr lang="en-US" sz="5400" spc="0" dirty="0">
                <a:effectLst/>
                <a:latin typeface="Arial" panose="020B0604020202020204" pitchFamily="34" charset="0"/>
                <a:ea typeface="Calibri" panose="020F0502020204030204" pitchFamily="34" charset="0"/>
                <a:cs typeface="Times New Roman" panose="02020603050405020304" pitchFamily="18" charset="0"/>
              </a:rPr>
              <a:t>2001-2021</a:t>
            </a:r>
            <a:endParaRPr lang="en-US" sz="5400" spc="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0664-26F9-43EC-820F-23A7509F1068}"/>
              </a:ext>
            </a:extLst>
          </p:cNvPr>
          <p:cNvSpPr>
            <a:spLocks noGrp="1"/>
          </p:cNvSpPr>
          <p:nvPr>
            <p:ph type="title"/>
          </p:nvPr>
        </p:nvSpPr>
        <p:spPr>
          <a:xfrm>
            <a:off x="838202" y="-31892"/>
            <a:ext cx="10515600" cy="1325563"/>
          </a:xfrm>
        </p:spPr>
        <p:txBody>
          <a:bodyPr/>
          <a:lstStyle/>
          <a:p>
            <a:pPr algn="ctr"/>
            <a:r>
              <a:rPr lang="en-US" dirty="0">
                <a:latin typeface="Arial" panose="020B0604020202020204" pitchFamily="34" charset="0"/>
                <a:cs typeface="Arial" panose="020B0604020202020204" pitchFamily="34" charset="0"/>
              </a:rPr>
              <a:t>Age Disparity | All Genres</a:t>
            </a:r>
          </a:p>
        </p:txBody>
      </p:sp>
      <p:pic>
        <p:nvPicPr>
          <p:cNvPr id="5" name="Content Placeholder 4" descr="Chart&#10;&#10;Description automatically generated">
            <a:extLst>
              <a:ext uri="{FF2B5EF4-FFF2-40B4-BE49-F238E27FC236}">
                <a16:creationId xmlns:a16="http://schemas.microsoft.com/office/drawing/2014/main" id="{560EF8F4-1C76-4C27-87D4-2A42D7C10198}"/>
              </a:ext>
            </a:extLst>
          </p:cNvPr>
          <p:cNvPicPr>
            <a:picLocks noGrp="1" noChangeAspect="1"/>
          </p:cNvPicPr>
          <p:nvPr>
            <p:ph idx="1"/>
          </p:nvPr>
        </p:nvPicPr>
        <p:blipFill>
          <a:blip r:embed="rId2"/>
          <a:stretch>
            <a:fillRect/>
          </a:stretch>
        </p:blipFill>
        <p:spPr>
          <a:xfrm>
            <a:off x="7873899" y="1112145"/>
            <a:ext cx="3570955" cy="2836260"/>
          </a:xfrm>
        </p:spPr>
      </p:pic>
      <p:pic>
        <p:nvPicPr>
          <p:cNvPr id="7" name="Picture 6" descr="Timeline&#10;&#10;Description automatically generated with medium confidence">
            <a:extLst>
              <a:ext uri="{FF2B5EF4-FFF2-40B4-BE49-F238E27FC236}">
                <a16:creationId xmlns:a16="http://schemas.microsoft.com/office/drawing/2014/main" id="{E3014AE9-C2E8-475F-B4BA-51007AA37D63}"/>
              </a:ext>
            </a:extLst>
          </p:cNvPr>
          <p:cNvPicPr>
            <a:picLocks noChangeAspect="1"/>
          </p:cNvPicPr>
          <p:nvPr/>
        </p:nvPicPr>
        <p:blipFill>
          <a:blip r:embed="rId3"/>
          <a:stretch>
            <a:fillRect/>
          </a:stretch>
        </p:blipFill>
        <p:spPr>
          <a:xfrm>
            <a:off x="4217137" y="1112145"/>
            <a:ext cx="3570955" cy="2836260"/>
          </a:xfrm>
          <a:prstGeom prst="rect">
            <a:avLst/>
          </a:prstGeom>
        </p:spPr>
      </p:pic>
      <p:pic>
        <p:nvPicPr>
          <p:cNvPr id="9" name="Picture 8" descr="Chart, bubble chart&#10;&#10;Description automatically generated">
            <a:extLst>
              <a:ext uri="{FF2B5EF4-FFF2-40B4-BE49-F238E27FC236}">
                <a16:creationId xmlns:a16="http://schemas.microsoft.com/office/drawing/2014/main" id="{74D12308-A628-433B-AEE5-175768EB80FD}"/>
              </a:ext>
            </a:extLst>
          </p:cNvPr>
          <p:cNvPicPr>
            <a:picLocks noChangeAspect="1"/>
          </p:cNvPicPr>
          <p:nvPr/>
        </p:nvPicPr>
        <p:blipFill>
          <a:blip r:embed="rId4"/>
          <a:stretch>
            <a:fillRect/>
          </a:stretch>
        </p:blipFill>
        <p:spPr>
          <a:xfrm>
            <a:off x="560371" y="1112145"/>
            <a:ext cx="3570955" cy="2836260"/>
          </a:xfrm>
          <a:prstGeom prst="rect">
            <a:avLst/>
          </a:prstGeom>
        </p:spPr>
      </p:pic>
      <p:graphicFrame>
        <p:nvGraphicFramePr>
          <p:cNvPr id="11" name="Table 11">
            <a:extLst>
              <a:ext uri="{FF2B5EF4-FFF2-40B4-BE49-F238E27FC236}">
                <a16:creationId xmlns:a16="http://schemas.microsoft.com/office/drawing/2014/main" id="{8AA200FB-332B-4F66-9FEA-659105089F5C}"/>
              </a:ext>
            </a:extLst>
          </p:cNvPr>
          <p:cNvGraphicFramePr>
            <a:graphicFrameLocks noGrp="1"/>
          </p:cNvGraphicFramePr>
          <p:nvPr>
            <p:extLst>
              <p:ext uri="{D42A27DB-BD31-4B8C-83A1-F6EECF244321}">
                <p14:modId xmlns:p14="http://schemas.microsoft.com/office/powerpoint/2010/main" val="861396367"/>
              </p:ext>
            </p:extLst>
          </p:nvPr>
        </p:nvGraphicFramePr>
        <p:xfrm>
          <a:off x="2290945" y="4057650"/>
          <a:ext cx="7132230" cy="2324945"/>
        </p:xfrm>
        <a:graphic>
          <a:graphicData uri="http://schemas.openxmlformats.org/drawingml/2006/table">
            <a:tbl>
              <a:tblPr firstRow="1" bandRow="1">
                <a:tableStyleId>{5C22544A-7EE6-4342-B048-85BDC9FD1C3A}</a:tableStyleId>
              </a:tblPr>
              <a:tblGrid>
                <a:gridCol w="1474475">
                  <a:extLst>
                    <a:ext uri="{9D8B030D-6E8A-4147-A177-3AD203B41FA5}">
                      <a16:colId xmlns:a16="http://schemas.microsoft.com/office/drawing/2014/main" val="3648690488"/>
                    </a:ext>
                  </a:extLst>
                </a:gridCol>
                <a:gridCol w="1809992">
                  <a:extLst>
                    <a:ext uri="{9D8B030D-6E8A-4147-A177-3AD203B41FA5}">
                      <a16:colId xmlns:a16="http://schemas.microsoft.com/office/drawing/2014/main" val="1608713157"/>
                    </a:ext>
                  </a:extLst>
                </a:gridCol>
                <a:gridCol w="1897583">
                  <a:extLst>
                    <a:ext uri="{9D8B030D-6E8A-4147-A177-3AD203B41FA5}">
                      <a16:colId xmlns:a16="http://schemas.microsoft.com/office/drawing/2014/main" val="3849329076"/>
                    </a:ext>
                  </a:extLst>
                </a:gridCol>
                <a:gridCol w="1950180">
                  <a:extLst>
                    <a:ext uri="{9D8B030D-6E8A-4147-A177-3AD203B41FA5}">
                      <a16:colId xmlns:a16="http://schemas.microsoft.com/office/drawing/2014/main" val="979873077"/>
                    </a:ext>
                  </a:extLst>
                </a:gridCol>
              </a:tblGrid>
              <a:tr h="434340">
                <a:tc>
                  <a:txBody>
                    <a:bodyPr/>
                    <a:lstStyle/>
                    <a:p>
                      <a:r>
                        <a:rPr lang="en-US" sz="1200" b="0" dirty="0">
                          <a:latin typeface="Arial" panose="020B0604020202020204" pitchFamily="34" charset="0"/>
                          <a:cs typeface="Arial" panose="020B0604020202020204" pitchFamily="34" charset="0"/>
                        </a:rPr>
                        <a:t>Years</a:t>
                      </a:r>
                    </a:p>
                  </a:txBody>
                  <a:tcPr/>
                </a:tc>
                <a:tc>
                  <a:txBody>
                    <a:bodyPr/>
                    <a:lstStyle/>
                    <a:p>
                      <a:r>
                        <a:rPr lang="en-US" sz="1100" b="0" u="none" dirty="0">
                          <a:latin typeface="Arial" panose="020B0604020202020204" pitchFamily="34" charset="0"/>
                          <a:cs typeface="Arial" panose="020B0604020202020204" pitchFamily="34" charset="0"/>
                        </a:rPr>
                        <a:t>Position      Avg Age    Diff</a:t>
                      </a:r>
                    </a:p>
                  </a:txBody>
                  <a:tcPr/>
                </a:tc>
                <a:tc>
                  <a:txBody>
                    <a:bodyPr/>
                    <a:lstStyle/>
                    <a:p>
                      <a:r>
                        <a:rPr lang="en-US" sz="1100" b="0" u="none" dirty="0">
                          <a:latin typeface="Arial" panose="020B0604020202020204" pitchFamily="34" charset="0"/>
                          <a:cs typeface="Arial" panose="020B0604020202020204" pitchFamily="34" charset="0"/>
                        </a:rPr>
                        <a:t>Position   Avg Age    Diff</a:t>
                      </a:r>
                    </a:p>
                  </a:txBody>
                  <a:tcPr/>
                </a:tc>
                <a:tc>
                  <a:txBody>
                    <a:bodyPr/>
                    <a:lstStyle/>
                    <a:p>
                      <a:r>
                        <a:rPr lang="en-US" sz="1100" b="0" u="none" dirty="0">
                          <a:latin typeface="Arial" panose="020B0604020202020204" pitchFamily="34" charset="0"/>
                          <a:cs typeface="Arial" panose="020B0604020202020204" pitchFamily="34" charset="0"/>
                        </a:rPr>
                        <a:t>Position    Avg Age    Diff</a:t>
                      </a:r>
                    </a:p>
                  </a:txBody>
                  <a:tcPr/>
                </a:tc>
                <a:extLst>
                  <a:ext uri="{0D108BD9-81ED-4DB2-BD59-A6C34878D82A}">
                    <a16:rowId xmlns:a16="http://schemas.microsoft.com/office/drawing/2014/main" val="1192709562"/>
                  </a:ext>
                </a:extLst>
              </a:tr>
              <a:tr h="448253">
                <a:tc>
                  <a:txBody>
                    <a:bodyPr/>
                    <a:lstStyle/>
                    <a:p>
                      <a:r>
                        <a:rPr lang="en-US" sz="1200" b="0" dirty="0">
                          <a:latin typeface="Arial" panose="020B0604020202020204" pitchFamily="34" charset="0"/>
                          <a:cs typeface="Arial" panose="020B0604020202020204" pitchFamily="34" charset="0"/>
                        </a:rPr>
                        <a:t>2001-2021</a:t>
                      </a:r>
                    </a:p>
                  </a:txBody>
                  <a:tcPr/>
                </a:tc>
                <a:tc>
                  <a:txBody>
                    <a:bodyPr/>
                    <a:lstStyle/>
                    <a:p>
                      <a:r>
                        <a:rPr lang="en-US" sz="1100" b="0" dirty="0">
                          <a:latin typeface="Arial" panose="020B0604020202020204" pitchFamily="34" charset="0"/>
                          <a:cs typeface="Arial" panose="020B0604020202020204" pitchFamily="34" charset="0"/>
                        </a:rPr>
                        <a:t>1 actor        42.8</a:t>
                      </a:r>
                    </a:p>
                    <a:p>
                      <a:r>
                        <a:rPr lang="en-US" sz="1100" b="0" dirty="0">
                          <a:latin typeface="Arial" panose="020B0604020202020204" pitchFamily="34" charset="0"/>
                          <a:cs typeface="Arial" panose="020B0604020202020204" pitchFamily="34" charset="0"/>
                        </a:rPr>
                        <a:t>1 actress     36.7         -6.8 </a:t>
                      </a:r>
                    </a:p>
                  </a:txBody>
                  <a:tcPr/>
                </a:tc>
                <a:tc>
                  <a:txBody>
                    <a:bodyPr/>
                    <a:lstStyle/>
                    <a:p>
                      <a:r>
                        <a:rPr lang="en-US" sz="1100" b="0" dirty="0">
                          <a:latin typeface="Arial" panose="020B0604020202020204" pitchFamily="34" charset="0"/>
                          <a:cs typeface="Arial" panose="020B0604020202020204" pitchFamily="34" charset="0"/>
                        </a:rPr>
                        <a:t>2 actor       42.7</a:t>
                      </a:r>
                    </a:p>
                    <a:p>
                      <a:r>
                        <a:rPr lang="en-US" sz="1100" b="0" dirty="0">
                          <a:latin typeface="Arial" panose="020B0604020202020204" pitchFamily="34" charset="0"/>
                          <a:cs typeface="Arial" panose="020B0604020202020204" pitchFamily="34" charset="0"/>
                        </a:rPr>
                        <a:t>2 actress   35.9         -6.8</a:t>
                      </a:r>
                    </a:p>
                  </a:txBody>
                  <a:tcPr/>
                </a:tc>
                <a:tc>
                  <a:txBody>
                    <a:bodyPr/>
                    <a:lstStyle/>
                    <a:p>
                      <a:r>
                        <a:rPr lang="en-US" sz="1100" b="0" dirty="0">
                          <a:latin typeface="Arial" panose="020B0604020202020204" pitchFamily="34" charset="0"/>
                          <a:cs typeface="Arial" panose="020B0604020202020204" pitchFamily="34" charset="0"/>
                        </a:rPr>
                        <a:t>3 actor       44.3</a:t>
                      </a:r>
                    </a:p>
                    <a:p>
                      <a:r>
                        <a:rPr lang="en-US" sz="1100" b="0" dirty="0">
                          <a:latin typeface="Arial" panose="020B0604020202020204" pitchFamily="34" charset="0"/>
                          <a:cs typeface="Arial" panose="020B0604020202020204" pitchFamily="34" charset="0"/>
                        </a:rPr>
                        <a:t>3 actress   37.5         -6.8</a:t>
                      </a:r>
                    </a:p>
                  </a:txBody>
                  <a:tcPr/>
                </a:tc>
                <a:extLst>
                  <a:ext uri="{0D108BD9-81ED-4DB2-BD59-A6C34878D82A}">
                    <a16:rowId xmlns:a16="http://schemas.microsoft.com/office/drawing/2014/main" val="1824736968"/>
                  </a:ext>
                </a:extLst>
              </a:tr>
              <a:tr h="438581">
                <a:tc>
                  <a:txBody>
                    <a:bodyPr/>
                    <a:lstStyle/>
                    <a:p>
                      <a:r>
                        <a:rPr lang="en-US" sz="1200" b="0" dirty="0">
                          <a:latin typeface="Arial" panose="020B0604020202020204" pitchFamily="34" charset="0"/>
                          <a:cs typeface="Arial" panose="020B0604020202020204" pitchFamily="34" charset="0"/>
                        </a:rPr>
                        <a:t>2001-2010</a:t>
                      </a:r>
                    </a:p>
                  </a:txBody>
                  <a:tcPr/>
                </a:tc>
                <a:tc>
                  <a:txBody>
                    <a:bodyPr/>
                    <a:lstStyle/>
                    <a:p>
                      <a:r>
                        <a:rPr lang="en-US" sz="1100" b="0" dirty="0">
                          <a:latin typeface="Arial" panose="020B0604020202020204" pitchFamily="34" charset="0"/>
                          <a:cs typeface="Arial" panose="020B0604020202020204" pitchFamily="34" charset="0"/>
                        </a:rPr>
                        <a:t>1 actor        40.0</a:t>
                      </a:r>
                    </a:p>
                    <a:p>
                      <a:r>
                        <a:rPr lang="en-US" sz="1100" b="0" dirty="0">
                          <a:latin typeface="Arial" panose="020B0604020202020204" pitchFamily="34" charset="0"/>
                          <a:cs typeface="Arial" panose="020B0604020202020204" pitchFamily="34" charset="0"/>
                        </a:rPr>
                        <a:t>1 actress    34.6          -5.4</a:t>
                      </a:r>
                    </a:p>
                  </a:txBody>
                  <a:tcPr/>
                </a:tc>
                <a:tc>
                  <a:txBody>
                    <a:bodyPr/>
                    <a:lstStyle/>
                    <a:p>
                      <a:r>
                        <a:rPr lang="en-US" sz="1100" b="0" dirty="0">
                          <a:latin typeface="Arial" panose="020B0604020202020204" pitchFamily="34" charset="0"/>
                          <a:cs typeface="Arial" panose="020B0604020202020204" pitchFamily="34" charset="0"/>
                        </a:rPr>
                        <a:t>2 actor        39.9</a:t>
                      </a:r>
                    </a:p>
                    <a:p>
                      <a:r>
                        <a:rPr lang="en-US" sz="1100" b="0" dirty="0">
                          <a:latin typeface="Arial" panose="020B0604020202020204" pitchFamily="34" charset="0"/>
                          <a:cs typeface="Arial" panose="020B0604020202020204" pitchFamily="34" charset="0"/>
                        </a:rPr>
                        <a:t>2 actress    33.3        -6.6</a:t>
                      </a:r>
                    </a:p>
                  </a:txBody>
                  <a:tcPr/>
                </a:tc>
                <a:tc>
                  <a:txBody>
                    <a:bodyPr/>
                    <a:lstStyle/>
                    <a:p>
                      <a:r>
                        <a:rPr lang="en-US" sz="1100" b="0" dirty="0">
                          <a:latin typeface="Arial" panose="020B0604020202020204" pitchFamily="34" charset="0"/>
                          <a:cs typeface="Arial" panose="020B0604020202020204" pitchFamily="34" charset="0"/>
                        </a:rPr>
                        <a:t>3 actor        41.8</a:t>
                      </a:r>
                    </a:p>
                    <a:p>
                      <a:r>
                        <a:rPr lang="en-US" sz="1100" b="0" dirty="0">
                          <a:latin typeface="Arial" panose="020B0604020202020204" pitchFamily="34" charset="0"/>
                          <a:cs typeface="Arial" panose="020B0604020202020204" pitchFamily="34" charset="0"/>
                        </a:rPr>
                        <a:t>3 actress    35.0        -6.8</a:t>
                      </a:r>
                    </a:p>
                  </a:txBody>
                  <a:tcPr/>
                </a:tc>
                <a:extLst>
                  <a:ext uri="{0D108BD9-81ED-4DB2-BD59-A6C34878D82A}">
                    <a16:rowId xmlns:a16="http://schemas.microsoft.com/office/drawing/2014/main" val="227765657"/>
                  </a:ext>
                </a:extLst>
              </a:tr>
              <a:tr h="455131">
                <a:tc>
                  <a:txBody>
                    <a:bodyPr/>
                    <a:lstStyle/>
                    <a:p>
                      <a:r>
                        <a:rPr lang="en-US" sz="1200" b="0" dirty="0">
                          <a:latin typeface="Arial" panose="020B0604020202020204" pitchFamily="34" charset="0"/>
                          <a:cs typeface="Arial" panose="020B0604020202020204" pitchFamily="34" charset="0"/>
                        </a:rPr>
                        <a:t>2011-2021</a:t>
                      </a:r>
                    </a:p>
                  </a:txBody>
                  <a:tcPr/>
                </a:tc>
                <a:tc>
                  <a:txBody>
                    <a:bodyPr/>
                    <a:lstStyle/>
                    <a:p>
                      <a:r>
                        <a:rPr lang="en-US" sz="1100" b="0" dirty="0">
                          <a:latin typeface="Arial" panose="020B0604020202020204" pitchFamily="34" charset="0"/>
                          <a:cs typeface="Arial" panose="020B0604020202020204" pitchFamily="34" charset="0"/>
                        </a:rPr>
                        <a:t>1 actor        44.4</a:t>
                      </a:r>
                    </a:p>
                    <a:p>
                      <a:r>
                        <a:rPr lang="en-US" sz="1100" b="0" dirty="0">
                          <a:latin typeface="Arial" panose="020B0604020202020204" pitchFamily="34" charset="0"/>
                          <a:cs typeface="Arial" panose="020B0604020202020204" pitchFamily="34" charset="0"/>
                        </a:rPr>
                        <a:t>1 actress    37.6          -6.8</a:t>
                      </a:r>
                    </a:p>
                  </a:txBody>
                  <a:tcPr/>
                </a:tc>
                <a:tc>
                  <a:txBody>
                    <a:bodyPr/>
                    <a:lstStyle/>
                    <a:p>
                      <a:r>
                        <a:rPr lang="en-US" sz="1100" b="0" dirty="0">
                          <a:latin typeface="Arial" panose="020B0604020202020204" pitchFamily="34" charset="0"/>
                          <a:cs typeface="Arial" panose="020B0604020202020204" pitchFamily="34" charset="0"/>
                        </a:rPr>
                        <a:t>2 actor        44.2</a:t>
                      </a:r>
                    </a:p>
                    <a:p>
                      <a:r>
                        <a:rPr lang="en-US" sz="1100" b="0" dirty="0">
                          <a:latin typeface="Arial" panose="020B0604020202020204" pitchFamily="34" charset="0"/>
                          <a:cs typeface="Arial" panose="020B0604020202020204" pitchFamily="34" charset="0"/>
                        </a:rPr>
                        <a:t>2 actress    37.3        -6.9</a:t>
                      </a:r>
                    </a:p>
                  </a:txBody>
                  <a:tcPr/>
                </a:tc>
                <a:tc>
                  <a:txBody>
                    <a:bodyPr/>
                    <a:lstStyle/>
                    <a:p>
                      <a:r>
                        <a:rPr lang="en-US" sz="1100" b="0" dirty="0">
                          <a:latin typeface="Arial" panose="020B0604020202020204" pitchFamily="34" charset="0"/>
                          <a:cs typeface="Arial" panose="020B0604020202020204" pitchFamily="34" charset="0"/>
                        </a:rPr>
                        <a:t>3 actor        45.8</a:t>
                      </a:r>
                    </a:p>
                    <a:p>
                      <a:r>
                        <a:rPr lang="en-US" sz="1100" b="0" dirty="0">
                          <a:latin typeface="Arial" panose="020B0604020202020204" pitchFamily="34" charset="0"/>
                          <a:cs typeface="Arial" panose="020B0604020202020204" pitchFamily="34" charset="0"/>
                        </a:rPr>
                        <a:t>3 actress    38.8        -7.0</a:t>
                      </a:r>
                    </a:p>
                  </a:txBody>
                  <a:tcPr/>
                </a:tc>
                <a:extLst>
                  <a:ext uri="{0D108BD9-81ED-4DB2-BD59-A6C34878D82A}">
                    <a16:rowId xmlns:a16="http://schemas.microsoft.com/office/drawing/2014/main" val="2454981291"/>
                  </a:ext>
                </a:extLst>
              </a:tr>
              <a:tr h="548640">
                <a:tc gridSpan="4">
                  <a:txBody>
                    <a:bodyPr/>
                    <a:lstStyle/>
                    <a:p>
                      <a:r>
                        <a:rPr lang="en-US" sz="1000" b="0" dirty="0">
                          <a:latin typeface="Arial" panose="020B0604020202020204" pitchFamily="34" charset="0"/>
                          <a:cs typeface="Arial" panose="020B0604020202020204" pitchFamily="34" charset="0"/>
                        </a:rPr>
                        <a:t>*mean/averages will look off because the number of titles per decade changes | All Genres </a:t>
                      </a:r>
                    </a:p>
                    <a:p>
                      <a:r>
                        <a:rPr lang="en-US" sz="1000" b="0" dirty="0">
                          <a:latin typeface="Arial" panose="020B0604020202020204" pitchFamily="34" charset="0"/>
                          <a:cs typeface="Arial" panose="020B0604020202020204" pitchFamily="34" charset="0"/>
                        </a:rPr>
                        <a:t>2001-2010 = 20,411</a:t>
                      </a:r>
                    </a:p>
                    <a:p>
                      <a:r>
                        <a:rPr lang="en-US" sz="1000" b="0" dirty="0">
                          <a:latin typeface="Arial" panose="020B0604020202020204" pitchFamily="34" charset="0"/>
                          <a:cs typeface="Arial" panose="020B0604020202020204" pitchFamily="34" charset="0"/>
                        </a:rPr>
                        <a:t>2011-2021 = 40,328</a:t>
                      </a: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8550350"/>
                  </a:ext>
                </a:extLst>
              </a:tr>
            </a:tbl>
          </a:graphicData>
        </a:graphic>
      </p:graphicFrame>
      <p:pic>
        <p:nvPicPr>
          <p:cNvPr id="12" name="Picture 11" descr="Logo&#10;&#10;Description automatically generated">
            <a:extLst>
              <a:ext uri="{FF2B5EF4-FFF2-40B4-BE49-F238E27FC236}">
                <a16:creationId xmlns:a16="http://schemas.microsoft.com/office/drawing/2014/main" id="{0B5F20C6-608B-4280-A7A9-0A1AD83963A6}"/>
              </a:ext>
            </a:extLst>
          </p:cNvPr>
          <p:cNvPicPr>
            <a:picLocks noChangeAspect="1"/>
          </p:cNvPicPr>
          <p:nvPr/>
        </p:nvPicPr>
        <p:blipFill>
          <a:blip r:embed="rId5"/>
          <a:stretch>
            <a:fillRect/>
          </a:stretch>
        </p:blipFill>
        <p:spPr>
          <a:xfrm>
            <a:off x="10488826" y="4057650"/>
            <a:ext cx="956028" cy="956028"/>
          </a:xfrm>
          <a:prstGeom prst="rect">
            <a:avLst/>
          </a:prstGeom>
        </p:spPr>
      </p:pic>
    </p:spTree>
    <p:extLst>
      <p:ext uri="{BB962C8B-B14F-4D97-AF65-F5344CB8AC3E}">
        <p14:creationId xmlns:p14="http://schemas.microsoft.com/office/powerpoint/2010/main" val="87001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0664-26F9-43EC-820F-23A7509F1068}"/>
              </a:ext>
            </a:extLst>
          </p:cNvPr>
          <p:cNvSpPr>
            <a:spLocks noGrp="1"/>
          </p:cNvSpPr>
          <p:nvPr>
            <p:ph type="title"/>
          </p:nvPr>
        </p:nvSpPr>
        <p:spPr>
          <a:xfrm>
            <a:off x="805102" y="0"/>
            <a:ext cx="10515600" cy="1325563"/>
          </a:xfrm>
        </p:spPr>
        <p:txBody>
          <a:bodyPr/>
          <a:lstStyle/>
          <a:p>
            <a:pPr algn="ctr"/>
            <a:r>
              <a:rPr lang="en-US" dirty="0">
                <a:latin typeface="Arial" panose="020B0604020202020204" pitchFamily="34" charset="0"/>
                <a:cs typeface="Arial" panose="020B0604020202020204" pitchFamily="34" charset="0"/>
              </a:rPr>
              <a:t>Age Disparity | Tag: Action</a:t>
            </a:r>
          </a:p>
        </p:txBody>
      </p:sp>
      <p:graphicFrame>
        <p:nvGraphicFramePr>
          <p:cNvPr id="11" name="Table 11">
            <a:extLst>
              <a:ext uri="{FF2B5EF4-FFF2-40B4-BE49-F238E27FC236}">
                <a16:creationId xmlns:a16="http://schemas.microsoft.com/office/drawing/2014/main" id="{8AA200FB-332B-4F66-9FEA-659105089F5C}"/>
              </a:ext>
            </a:extLst>
          </p:cNvPr>
          <p:cNvGraphicFramePr>
            <a:graphicFrameLocks noGrp="1"/>
          </p:cNvGraphicFramePr>
          <p:nvPr>
            <p:extLst>
              <p:ext uri="{D42A27DB-BD31-4B8C-83A1-F6EECF244321}">
                <p14:modId xmlns:p14="http://schemas.microsoft.com/office/powerpoint/2010/main" val="847650437"/>
              </p:ext>
            </p:extLst>
          </p:nvPr>
        </p:nvGraphicFramePr>
        <p:xfrm>
          <a:off x="2257845" y="4089542"/>
          <a:ext cx="7132230" cy="2284778"/>
        </p:xfrm>
        <a:graphic>
          <a:graphicData uri="http://schemas.openxmlformats.org/drawingml/2006/table">
            <a:tbl>
              <a:tblPr firstRow="1" bandRow="1">
                <a:tableStyleId>{93296810-A885-4BE3-A3E7-6D5BEEA58F35}</a:tableStyleId>
              </a:tblPr>
              <a:tblGrid>
                <a:gridCol w="1474475">
                  <a:extLst>
                    <a:ext uri="{9D8B030D-6E8A-4147-A177-3AD203B41FA5}">
                      <a16:colId xmlns:a16="http://schemas.microsoft.com/office/drawing/2014/main" val="3648690488"/>
                    </a:ext>
                  </a:extLst>
                </a:gridCol>
                <a:gridCol w="1809992">
                  <a:extLst>
                    <a:ext uri="{9D8B030D-6E8A-4147-A177-3AD203B41FA5}">
                      <a16:colId xmlns:a16="http://schemas.microsoft.com/office/drawing/2014/main" val="1608713157"/>
                    </a:ext>
                  </a:extLst>
                </a:gridCol>
                <a:gridCol w="1897583">
                  <a:extLst>
                    <a:ext uri="{9D8B030D-6E8A-4147-A177-3AD203B41FA5}">
                      <a16:colId xmlns:a16="http://schemas.microsoft.com/office/drawing/2014/main" val="3849329076"/>
                    </a:ext>
                  </a:extLst>
                </a:gridCol>
                <a:gridCol w="1950180">
                  <a:extLst>
                    <a:ext uri="{9D8B030D-6E8A-4147-A177-3AD203B41FA5}">
                      <a16:colId xmlns:a16="http://schemas.microsoft.com/office/drawing/2014/main" val="979873077"/>
                    </a:ext>
                  </a:extLst>
                </a:gridCol>
              </a:tblGrid>
              <a:tr h="434340">
                <a:tc>
                  <a:txBody>
                    <a:bodyPr/>
                    <a:lstStyle/>
                    <a:p>
                      <a:r>
                        <a:rPr lang="en-US" sz="1200" b="0" dirty="0">
                          <a:latin typeface="Arial" panose="020B0604020202020204" pitchFamily="34" charset="0"/>
                          <a:cs typeface="Arial" panose="020B0604020202020204" pitchFamily="34" charset="0"/>
                        </a:rPr>
                        <a:t>Years</a:t>
                      </a:r>
                    </a:p>
                  </a:txBody>
                  <a:tcPr>
                    <a:solidFill>
                      <a:schemeClr val="accent6">
                        <a:lumMod val="75000"/>
                      </a:schemeClr>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chemeClr val="accent6">
                        <a:lumMod val="75000"/>
                      </a:schemeClr>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chemeClr val="accent6">
                        <a:lumMod val="75000"/>
                      </a:schemeClr>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chemeClr val="accent6">
                        <a:lumMod val="75000"/>
                      </a:schemeClr>
                    </a:solidFill>
                  </a:tcPr>
                </a:tc>
                <a:extLst>
                  <a:ext uri="{0D108BD9-81ED-4DB2-BD59-A6C34878D82A}">
                    <a16:rowId xmlns:a16="http://schemas.microsoft.com/office/drawing/2014/main" val="1192709562"/>
                  </a:ext>
                </a:extLst>
              </a:tr>
              <a:tr h="416361">
                <a:tc>
                  <a:txBody>
                    <a:bodyPr/>
                    <a:lstStyle/>
                    <a:p>
                      <a:r>
                        <a:rPr lang="en-US" sz="1200" b="0" dirty="0">
                          <a:latin typeface="Arial" panose="020B0604020202020204" pitchFamily="34" charset="0"/>
                          <a:cs typeface="Arial" panose="020B0604020202020204" pitchFamily="34" charset="0"/>
                        </a:rPr>
                        <a:t>2001-2021</a:t>
                      </a:r>
                    </a:p>
                  </a:txBody>
                  <a:tcPr/>
                </a:tc>
                <a:tc>
                  <a:txBody>
                    <a:bodyPr/>
                    <a:lstStyle/>
                    <a:p>
                      <a:r>
                        <a:rPr lang="en-US" sz="1100" b="0" dirty="0">
                          <a:latin typeface="Arial" panose="020B0604020202020204" pitchFamily="34" charset="0"/>
                          <a:cs typeface="Arial" panose="020B0604020202020204" pitchFamily="34" charset="0"/>
                        </a:rPr>
                        <a:t>1 actor        42.2</a:t>
                      </a:r>
                    </a:p>
                    <a:p>
                      <a:r>
                        <a:rPr lang="en-US" sz="1100" b="0" dirty="0">
                          <a:latin typeface="Arial" panose="020B0604020202020204" pitchFamily="34" charset="0"/>
                          <a:cs typeface="Arial" panose="020B0604020202020204" pitchFamily="34" charset="0"/>
                        </a:rPr>
                        <a:t>1 actress     34.8         -7.4</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42.8</a:t>
                      </a:r>
                    </a:p>
                    <a:p>
                      <a:r>
                        <a:rPr lang="en-US" sz="1100" b="0" dirty="0">
                          <a:solidFill>
                            <a:schemeClr val="bg1"/>
                          </a:solidFill>
                          <a:latin typeface="Arial" panose="020B0604020202020204" pitchFamily="34" charset="0"/>
                          <a:cs typeface="Arial" panose="020B0604020202020204" pitchFamily="34" charset="0"/>
                        </a:rPr>
                        <a:t>2 actress   32.5         -10.3</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44.5</a:t>
                      </a:r>
                    </a:p>
                    <a:p>
                      <a:r>
                        <a:rPr lang="en-US" sz="1100" b="0" dirty="0">
                          <a:solidFill>
                            <a:schemeClr val="bg1"/>
                          </a:solidFill>
                          <a:latin typeface="Arial" panose="020B0604020202020204" pitchFamily="34" charset="0"/>
                          <a:cs typeface="Arial" panose="020B0604020202020204" pitchFamily="34" charset="0"/>
                        </a:rPr>
                        <a:t>3 actress   33.6         -10.9</a:t>
                      </a:r>
                    </a:p>
                  </a:txBody>
                  <a:tcPr/>
                </a:tc>
                <a:extLst>
                  <a:ext uri="{0D108BD9-81ED-4DB2-BD59-A6C34878D82A}">
                    <a16:rowId xmlns:a16="http://schemas.microsoft.com/office/drawing/2014/main" val="1824736968"/>
                  </a:ext>
                </a:extLst>
              </a:tr>
              <a:tr h="444772">
                <a:tc>
                  <a:txBody>
                    <a:bodyPr/>
                    <a:lstStyle/>
                    <a:p>
                      <a:r>
                        <a:rPr lang="en-US" sz="1200" b="0" dirty="0">
                          <a:latin typeface="Arial" panose="020B0604020202020204" pitchFamily="34" charset="0"/>
                          <a:cs typeface="Arial" panose="020B0604020202020204" pitchFamily="34" charset="0"/>
                        </a:rPr>
                        <a:t>2001-2010</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39.3</a:t>
                      </a:r>
                    </a:p>
                    <a:p>
                      <a:r>
                        <a:rPr lang="en-US" sz="1100" b="0" dirty="0">
                          <a:solidFill>
                            <a:schemeClr val="bg1"/>
                          </a:solidFill>
                          <a:latin typeface="Arial" panose="020B0604020202020204" pitchFamily="34" charset="0"/>
                          <a:cs typeface="Arial" panose="020B0604020202020204" pitchFamily="34" charset="0"/>
                        </a:rPr>
                        <a:t>1 actress    32.1          -7.2</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39.3</a:t>
                      </a:r>
                    </a:p>
                    <a:p>
                      <a:r>
                        <a:rPr lang="en-US" sz="1100" b="0" dirty="0">
                          <a:solidFill>
                            <a:schemeClr val="bg1"/>
                          </a:solidFill>
                          <a:latin typeface="Arial" panose="020B0604020202020204" pitchFamily="34" charset="0"/>
                          <a:cs typeface="Arial" panose="020B0604020202020204" pitchFamily="34" charset="0"/>
                        </a:rPr>
                        <a:t>2 actress    30.1        -9.2</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41.8</a:t>
                      </a:r>
                    </a:p>
                    <a:p>
                      <a:r>
                        <a:rPr lang="en-US" sz="1100" b="0" dirty="0">
                          <a:solidFill>
                            <a:schemeClr val="bg1"/>
                          </a:solidFill>
                          <a:latin typeface="Arial" panose="020B0604020202020204" pitchFamily="34" charset="0"/>
                          <a:cs typeface="Arial" panose="020B0604020202020204" pitchFamily="34" charset="0"/>
                        </a:rPr>
                        <a:t>3 actress    31.6        -10.2</a:t>
                      </a:r>
                    </a:p>
                  </a:txBody>
                  <a:tcPr/>
                </a:tc>
                <a:extLst>
                  <a:ext uri="{0D108BD9-81ED-4DB2-BD59-A6C34878D82A}">
                    <a16:rowId xmlns:a16="http://schemas.microsoft.com/office/drawing/2014/main" val="227765657"/>
                  </a:ext>
                </a:extLst>
              </a:tr>
              <a:tr h="430306">
                <a:tc>
                  <a:txBody>
                    <a:bodyPr/>
                    <a:lstStyle/>
                    <a:p>
                      <a:r>
                        <a:rPr lang="en-US" sz="1200" b="0" dirty="0">
                          <a:latin typeface="Arial" panose="020B0604020202020204" pitchFamily="34" charset="0"/>
                          <a:cs typeface="Arial" panose="020B0604020202020204" pitchFamily="34" charset="0"/>
                        </a:rPr>
                        <a:t>2011-2021</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43.8</a:t>
                      </a:r>
                    </a:p>
                    <a:p>
                      <a:r>
                        <a:rPr lang="en-US" sz="1100" b="0" dirty="0">
                          <a:solidFill>
                            <a:schemeClr val="bg1"/>
                          </a:solidFill>
                          <a:latin typeface="Arial" panose="020B0604020202020204" pitchFamily="34" charset="0"/>
                          <a:cs typeface="Arial" panose="020B0604020202020204" pitchFamily="34" charset="0"/>
                        </a:rPr>
                        <a:t>1 actress    36.1          -7.7</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44.8</a:t>
                      </a:r>
                    </a:p>
                    <a:p>
                      <a:r>
                        <a:rPr lang="en-US" sz="1100" b="0" dirty="0">
                          <a:solidFill>
                            <a:schemeClr val="bg1"/>
                          </a:solidFill>
                          <a:latin typeface="Arial" panose="020B0604020202020204" pitchFamily="34" charset="0"/>
                          <a:cs typeface="Arial" panose="020B0604020202020204" pitchFamily="34" charset="0"/>
                        </a:rPr>
                        <a:t>2 actress    33.7        -11.1</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46.0</a:t>
                      </a:r>
                    </a:p>
                    <a:p>
                      <a:r>
                        <a:rPr lang="en-US" sz="1100" b="0" dirty="0">
                          <a:solidFill>
                            <a:schemeClr val="bg1"/>
                          </a:solidFill>
                          <a:latin typeface="Arial" panose="020B0604020202020204" pitchFamily="34" charset="0"/>
                          <a:cs typeface="Arial" panose="020B0604020202020204" pitchFamily="34" charset="0"/>
                        </a:rPr>
                        <a:t>3 actress    34.8        -11.2</a:t>
                      </a:r>
                    </a:p>
                  </a:txBody>
                  <a:tcPr/>
                </a:tc>
                <a:extLst>
                  <a:ext uri="{0D108BD9-81ED-4DB2-BD59-A6C34878D82A}">
                    <a16:rowId xmlns:a16="http://schemas.microsoft.com/office/drawing/2014/main" val="2454981291"/>
                  </a:ext>
                </a:extLst>
              </a:tr>
              <a:tr h="548640">
                <a:tc gridSpan="4">
                  <a:txBody>
                    <a:bodyPr/>
                    <a:lstStyle/>
                    <a:p>
                      <a:r>
                        <a:rPr lang="en-US" sz="1000" b="0" dirty="0">
                          <a:latin typeface="Arial" panose="020B0604020202020204" pitchFamily="34" charset="0"/>
                          <a:cs typeface="Arial" panose="020B0604020202020204" pitchFamily="34" charset="0"/>
                        </a:rPr>
                        <a:t>*mean/averages will look off because the number of titles per decade changes | Tag: Action </a:t>
                      </a:r>
                    </a:p>
                    <a:p>
                      <a:r>
                        <a:rPr lang="en-US" sz="1000" b="0" dirty="0">
                          <a:latin typeface="Arial" panose="020B0604020202020204" pitchFamily="34" charset="0"/>
                          <a:cs typeface="Arial" panose="020B0604020202020204" pitchFamily="34" charset="0"/>
                        </a:rPr>
                        <a:t>2001-2010 = 2,631</a:t>
                      </a:r>
                    </a:p>
                    <a:p>
                      <a:r>
                        <a:rPr lang="en-US" sz="1000" b="0" dirty="0">
                          <a:latin typeface="Arial" panose="020B0604020202020204" pitchFamily="34" charset="0"/>
                          <a:cs typeface="Arial" panose="020B0604020202020204" pitchFamily="34" charset="0"/>
                        </a:rPr>
                        <a:t>2011-2021 = 5,257</a:t>
                      </a: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8550350"/>
                  </a:ext>
                </a:extLst>
              </a:tr>
            </a:tbl>
          </a:graphicData>
        </a:graphic>
      </p:graphicFrame>
      <p:pic>
        <p:nvPicPr>
          <p:cNvPr id="12" name="Picture 11" descr="Logo&#10;&#10;Description automatically generated">
            <a:extLst>
              <a:ext uri="{FF2B5EF4-FFF2-40B4-BE49-F238E27FC236}">
                <a16:creationId xmlns:a16="http://schemas.microsoft.com/office/drawing/2014/main" id="{0B5F20C6-608B-4280-A7A9-0A1AD83963A6}"/>
              </a:ext>
            </a:extLst>
          </p:cNvPr>
          <p:cNvPicPr>
            <a:picLocks noChangeAspect="1"/>
          </p:cNvPicPr>
          <p:nvPr/>
        </p:nvPicPr>
        <p:blipFill>
          <a:blip r:embed="rId2"/>
          <a:stretch>
            <a:fillRect/>
          </a:stretch>
        </p:blipFill>
        <p:spPr>
          <a:xfrm>
            <a:off x="10485952" y="4089542"/>
            <a:ext cx="956028" cy="956028"/>
          </a:xfrm>
          <a:prstGeom prst="rect">
            <a:avLst/>
          </a:prstGeom>
        </p:spPr>
      </p:pic>
      <p:pic>
        <p:nvPicPr>
          <p:cNvPr id="4" name="Picture 3" descr="Chart, timeline&#10;&#10;Description automatically generated">
            <a:extLst>
              <a:ext uri="{FF2B5EF4-FFF2-40B4-BE49-F238E27FC236}">
                <a16:creationId xmlns:a16="http://schemas.microsoft.com/office/drawing/2014/main" id="{26074FC3-8267-4E5B-8C86-158800198760}"/>
              </a:ext>
            </a:extLst>
          </p:cNvPr>
          <p:cNvPicPr>
            <a:picLocks noChangeAspect="1"/>
          </p:cNvPicPr>
          <p:nvPr/>
        </p:nvPicPr>
        <p:blipFill>
          <a:blip r:embed="rId3"/>
          <a:stretch>
            <a:fillRect/>
          </a:stretch>
        </p:blipFill>
        <p:spPr>
          <a:xfrm>
            <a:off x="533361" y="1135747"/>
            <a:ext cx="3581048" cy="2844277"/>
          </a:xfrm>
          <a:prstGeom prst="rect">
            <a:avLst/>
          </a:prstGeom>
        </p:spPr>
      </p:pic>
      <p:pic>
        <p:nvPicPr>
          <p:cNvPr id="8" name="Picture 7" descr="Timeline&#10;&#10;Description automatically generated">
            <a:extLst>
              <a:ext uri="{FF2B5EF4-FFF2-40B4-BE49-F238E27FC236}">
                <a16:creationId xmlns:a16="http://schemas.microsoft.com/office/drawing/2014/main" id="{8C1DA40B-C064-4C21-AAA0-9E531505900C}"/>
              </a:ext>
            </a:extLst>
          </p:cNvPr>
          <p:cNvPicPr>
            <a:picLocks noChangeAspect="1"/>
          </p:cNvPicPr>
          <p:nvPr/>
        </p:nvPicPr>
        <p:blipFill>
          <a:blip r:embed="rId4"/>
          <a:stretch>
            <a:fillRect/>
          </a:stretch>
        </p:blipFill>
        <p:spPr>
          <a:xfrm>
            <a:off x="4198215" y="1135675"/>
            <a:ext cx="3581048" cy="2844277"/>
          </a:xfrm>
          <a:prstGeom prst="rect">
            <a:avLst/>
          </a:prstGeom>
        </p:spPr>
      </p:pic>
      <p:pic>
        <p:nvPicPr>
          <p:cNvPr id="13" name="Picture 12" descr="Chart, timeline&#10;&#10;Description automatically generated">
            <a:extLst>
              <a:ext uri="{FF2B5EF4-FFF2-40B4-BE49-F238E27FC236}">
                <a16:creationId xmlns:a16="http://schemas.microsoft.com/office/drawing/2014/main" id="{12F83629-C05B-4036-A829-1E6DB1A966FF}"/>
              </a:ext>
            </a:extLst>
          </p:cNvPr>
          <p:cNvPicPr>
            <a:picLocks noChangeAspect="1"/>
          </p:cNvPicPr>
          <p:nvPr/>
        </p:nvPicPr>
        <p:blipFill>
          <a:blip r:embed="rId5"/>
          <a:stretch>
            <a:fillRect/>
          </a:stretch>
        </p:blipFill>
        <p:spPr>
          <a:xfrm>
            <a:off x="7865070" y="1135675"/>
            <a:ext cx="3581048" cy="2844277"/>
          </a:xfrm>
          <a:prstGeom prst="rect">
            <a:avLst/>
          </a:prstGeom>
        </p:spPr>
      </p:pic>
    </p:spTree>
    <p:extLst>
      <p:ext uri="{BB962C8B-B14F-4D97-AF65-F5344CB8AC3E}">
        <p14:creationId xmlns:p14="http://schemas.microsoft.com/office/powerpoint/2010/main" val="188877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0664-26F9-43EC-820F-23A7509F1068}"/>
              </a:ext>
            </a:extLst>
          </p:cNvPr>
          <p:cNvSpPr>
            <a:spLocks noGrp="1"/>
          </p:cNvSpPr>
          <p:nvPr>
            <p:ph type="title"/>
          </p:nvPr>
        </p:nvSpPr>
        <p:spPr>
          <a:xfrm>
            <a:off x="772001" y="0"/>
            <a:ext cx="10515600" cy="1325563"/>
          </a:xfrm>
        </p:spPr>
        <p:txBody>
          <a:bodyPr/>
          <a:lstStyle/>
          <a:p>
            <a:pPr algn="ctr"/>
            <a:r>
              <a:rPr lang="en-US" dirty="0"/>
              <a:t>Age Disparity | Tag: Comedy</a:t>
            </a:r>
          </a:p>
        </p:txBody>
      </p:sp>
      <p:graphicFrame>
        <p:nvGraphicFramePr>
          <p:cNvPr id="11" name="Table 11">
            <a:extLst>
              <a:ext uri="{FF2B5EF4-FFF2-40B4-BE49-F238E27FC236}">
                <a16:creationId xmlns:a16="http://schemas.microsoft.com/office/drawing/2014/main" id="{8AA200FB-332B-4F66-9FEA-659105089F5C}"/>
              </a:ext>
            </a:extLst>
          </p:cNvPr>
          <p:cNvGraphicFramePr>
            <a:graphicFrameLocks noGrp="1"/>
          </p:cNvGraphicFramePr>
          <p:nvPr>
            <p:extLst>
              <p:ext uri="{D42A27DB-BD31-4B8C-83A1-F6EECF244321}">
                <p14:modId xmlns:p14="http://schemas.microsoft.com/office/powerpoint/2010/main" val="924756792"/>
              </p:ext>
            </p:extLst>
          </p:nvPr>
        </p:nvGraphicFramePr>
        <p:xfrm>
          <a:off x="2224744" y="4089542"/>
          <a:ext cx="7132230" cy="2270760"/>
        </p:xfrm>
        <a:graphic>
          <a:graphicData uri="http://schemas.openxmlformats.org/drawingml/2006/table">
            <a:tbl>
              <a:tblPr firstRow="1" bandRow="1">
                <a:tableStyleId>{F5AB1C69-6EDB-4FF4-983F-18BD219EF322}</a:tableStyleId>
              </a:tblPr>
              <a:tblGrid>
                <a:gridCol w="1474475">
                  <a:extLst>
                    <a:ext uri="{9D8B030D-6E8A-4147-A177-3AD203B41FA5}">
                      <a16:colId xmlns:a16="http://schemas.microsoft.com/office/drawing/2014/main" val="3648690488"/>
                    </a:ext>
                  </a:extLst>
                </a:gridCol>
                <a:gridCol w="1809992">
                  <a:extLst>
                    <a:ext uri="{9D8B030D-6E8A-4147-A177-3AD203B41FA5}">
                      <a16:colId xmlns:a16="http://schemas.microsoft.com/office/drawing/2014/main" val="1608713157"/>
                    </a:ext>
                  </a:extLst>
                </a:gridCol>
                <a:gridCol w="1897583">
                  <a:extLst>
                    <a:ext uri="{9D8B030D-6E8A-4147-A177-3AD203B41FA5}">
                      <a16:colId xmlns:a16="http://schemas.microsoft.com/office/drawing/2014/main" val="3849329076"/>
                    </a:ext>
                  </a:extLst>
                </a:gridCol>
                <a:gridCol w="1950180">
                  <a:extLst>
                    <a:ext uri="{9D8B030D-6E8A-4147-A177-3AD203B41FA5}">
                      <a16:colId xmlns:a16="http://schemas.microsoft.com/office/drawing/2014/main" val="979873077"/>
                    </a:ext>
                  </a:extLst>
                </a:gridCol>
              </a:tblGrid>
              <a:tr h="434340">
                <a:tc>
                  <a:txBody>
                    <a:bodyPr/>
                    <a:lstStyle/>
                    <a:p>
                      <a:r>
                        <a:rPr lang="en-US" sz="1200" b="0" dirty="0">
                          <a:latin typeface="Arial" panose="020B0604020202020204" pitchFamily="34" charset="0"/>
                          <a:cs typeface="Arial" panose="020B0604020202020204" pitchFamily="34" charset="0"/>
                        </a:rPr>
                        <a:t>Years</a:t>
                      </a:r>
                    </a:p>
                  </a:txBody>
                  <a:tcPr>
                    <a:solidFill>
                      <a:srgbClr val="9900CC"/>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rgbClr val="9900CC"/>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rgbClr val="9900CC"/>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rgbClr val="9900CC"/>
                    </a:solidFill>
                  </a:tcPr>
                </a:tc>
                <a:extLst>
                  <a:ext uri="{0D108BD9-81ED-4DB2-BD59-A6C34878D82A}">
                    <a16:rowId xmlns:a16="http://schemas.microsoft.com/office/drawing/2014/main" val="1192709562"/>
                  </a:ext>
                </a:extLst>
              </a:tr>
              <a:tr h="383260">
                <a:tc>
                  <a:txBody>
                    <a:bodyPr/>
                    <a:lstStyle/>
                    <a:p>
                      <a:r>
                        <a:rPr lang="en-US" sz="1200" b="0" dirty="0">
                          <a:latin typeface="Arial" panose="020B0604020202020204" pitchFamily="34" charset="0"/>
                          <a:cs typeface="Arial" panose="020B0604020202020204" pitchFamily="34" charset="0"/>
                        </a:rPr>
                        <a:t>2001-2021</a:t>
                      </a:r>
                    </a:p>
                  </a:txBody>
                  <a:tcPr/>
                </a:tc>
                <a:tc>
                  <a:txBody>
                    <a:bodyPr/>
                    <a:lstStyle/>
                    <a:p>
                      <a:r>
                        <a:rPr lang="en-US" sz="1100" b="0" dirty="0">
                          <a:latin typeface="Arial" panose="020B0604020202020204" pitchFamily="34" charset="0"/>
                          <a:cs typeface="Arial" panose="020B0604020202020204" pitchFamily="34" charset="0"/>
                        </a:rPr>
                        <a:t>1 actor         41.5</a:t>
                      </a:r>
                    </a:p>
                    <a:p>
                      <a:r>
                        <a:rPr lang="en-US" sz="1100" b="0" dirty="0">
                          <a:latin typeface="Arial" panose="020B0604020202020204" pitchFamily="34" charset="0"/>
                          <a:cs typeface="Arial" panose="020B0604020202020204" pitchFamily="34" charset="0"/>
                        </a:rPr>
                        <a:t>1 actress     37.2         -4.3</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41.5</a:t>
                      </a:r>
                    </a:p>
                    <a:p>
                      <a:r>
                        <a:rPr lang="en-US" sz="1100" b="0" dirty="0">
                          <a:solidFill>
                            <a:schemeClr val="bg1"/>
                          </a:solidFill>
                          <a:latin typeface="Arial" panose="020B0604020202020204" pitchFamily="34" charset="0"/>
                          <a:cs typeface="Arial" panose="020B0604020202020204" pitchFamily="34" charset="0"/>
                        </a:rPr>
                        <a:t>2 actress   36.2         -5.3</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43.6</a:t>
                      </a:r>
                    </a:p>
                    <a:p>
                      <a:r>
                        <a:rPr lang="en-US" sz="1100" b="0" dirty="0">
                          <a:solidFill>
                            <a:schemeClr val="bg1"/>
                          </a:solidFill>
                          <a:latin typeface="Arial" panose="020B0604020202020204" pitchFamily="34" charset="0"/>
                          <a:cs typeface="Arial" panose="020B0604020202020204" pitchFamily="34" charset="0"/>
                        </a:rPr>
                        <a:t>3 actress   38.0         -5.6</a:t>
                      </a:r>
                    </a:p>
                  </a:txBody>
                  <a:tcPr/>
                </a:tc>
                <a:extLst>
                  <a:ext uri="{0D108BD9-81ED-4DB2-BD59-A6C34878D82A}">
                    <a16:rowId xmlns:a16="http://schemas.microsoft.com/office/drawing/2014/main" val="1824736968"/>
                  </a:ext>
                </a:extLst>
              </a:tr>
              <a:tr h="337195">
                <a:tc>
                  <a:txBody>
                    <a:bodyPr/>
                    <a:lstStyle/>
                    <a:p>
                      <a:r>
                        <a:rPr lang="en-US" sz="1200" b="0" dirty="0">
                          <a:solidFill>
                            <a:schemeClr val="bg1"/>
                          </a:solidFill>
                          <a:latin typeface="Arial" panose="020B0604020202020204" pitchFamily="34" charset="0"/>
                          <a:cs typeface="Arial" panose="020B0604020202020204" pitchFamily="34" charset="0"/>
                        </a:rPr>
                        <a:t>2001-2010</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38.9</a:t>
                      </a:r>
                    </a:p>
                    <a:p>
                      <a:r>
                        <a:rPr lang="en-US" sz="1100" b="0" dirty="0">
                          <a:solidFill>
                            <a:schemeClr val="bg1"/>
                          </a:solidFill>
                          <a:latin typeface="Arial" panose="020B0604020202020204" pitchFamily="34" charset="0"/>
                          <a:cs typeface="Arial" panose="020B0604020202020204" pitchFamily="34" charset="0"/>
                        </a:rPr>
                        <a:t>1 actress    34.8          -4.1</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38.9</a:t>
                      </a:r>
                    </a:p>
                    <a:p>
                      <a:r>
                        <a:rPr lang="en-US" sz="1100" b="0" dirty="0">
                          <a:solidFill>
                            <a:schemeClr val="bg1"/>
                          </a:solidFill>
                          <a:latin typeface="Arial" panose="020B0604020202020204" pitchFamily="34" charset="0"/>
                          <a:cs typeface="Arial" panose="020B0604020202020204" pitchFamily="34" charset="0"/>
                        </a:rPr>
                        <a:t>2 actress    33.9        -5</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41.5</a:t>
                      </a:r>
                    </a:p>
                    <a:p>
                      <a:r>
                        <a:rPr lang="en-US" sz="1100" b="0" dirty="0">
                          <a:solidFill>
                            <a:schemeClr val="bg1"/>
                          </a:solidFill>
                          <a:latin typeface="Arial" panose="020B0604020202020204" pitchFamily="34" charset="0"/>
                          <a:cs typeface="Arial" panose="020B0604020202020204" pitchFamily="34" charset="0"/>
                        </a:rPr>
                        <a:t>3 actress    35.4        -6.1</a:t>
                      </a:r>
                    </a:p>
                  </a:txBody>
                  <a:tcPr/>
                </a:tc>
                <a:extLst>
                  <a:ext uri="{0D108BD9-81ED-4DB2-BD59-A6C34878D82A}">
                    <a16:rowId xmlns:a16="http://schemas.microsoft.com/office/drawing/2014/main" val="227765657"/>
                  </a:ext>
                </a:extLst>
              </a:tr>
              <a:tr h="434340">
                <a:tc>
                  <a:txBody>
                    <a:bodyPr/>
                    <a:lstStyle/>
                    <a:p>
                      <a:r>
                        <a:rPr lang="en-US" sz="1200" b="0" dirty="0">
                          <a:solidFill>
                            <a:schemeClr val="bg1"/>
                          </a:solidFill>
                          <a:latin typeface="Arial" panose="020B0604020202020204" pitchFamily="34" charset="0"/>
                          <a:cs typeface="Arial" panose="020B0604020202020204" pitchFamily="34" charset="0"/>
                        </a:rPr>
                        <a:t>2011-2021</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43.4</a:t>
                      </a:r>
                    </a:p>
                    <a:p>
                      <a:r>
                        <a:rPr lang="en-US" sz="1100" b="0" dirty="0">
                          <a:solidFill>
                            <a:schemeClr val="bg1"/>
                          </a:solidFill>
                          <a:latin typeface="Arial" panose="020B0604020202020204" pitchFamily="34" charset="0"/>
                          <a:cs typeface="Arial" panose="020B0604020202020204" pitchFamily="34" charset="0"/>
                        </a:rPr>
                        <a:t>1 actress    38.4          -5</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43.2</a:t>
                      </a:r>
                    </a:p>
                    <a:p>
                      <a:r>
                        <a:rPr lang="en-US" sz="1100" b="0" dirty="0">
                          <a:solidFill>
                            <a:schemeClr val="bg1"/>
                          </a:solidFill>
                          <a:latin typeface="Arial" panose="020B0604020202020204" pitchFamily="34" charset="0"/>
                          <a:cs typeface="Arial" panose="020B0604020202020204" pitchFamily="34" charset="0"/>
                        </a:rPr>
                        <a:t>2 actress    37.6        -5.6</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45.1</a:t>
                      </a:r>
                    </a:p>
                    <a:p>
                      <a:r>
                        <a:rPr lang="en-US" sz="1100" b="0" dirty="0">
                          <a:solidFill>
                            <a:schemeClr val="bg1"/>
                          </a:solidFill>
                          <a:latin typeface="Arial" panose="020B0604020202020204" pitchFamily="34" charset="0"/>
                          <a:cs typeface="Arial" panose="020B0604020202020204" pitchFamily="34" charset="0"/>
                        </a:rPr>
                        <a:t>3 actress    39.5        -5.6</a:t>
                      </a:r>
                    </a:p>
                  </a:txBody>
                  <a:tcPr/>
                </a:tc>
                <a:extLst>
                  <a:ext uri="{0D108BD9-81ED-4DB2-BD59-A6C34878D82A}">
                    <a16:rowId xmlns:a16="http://schemas.microsoft.com/office/drawing/2014/main" val="2454981291"/>
                  </a:ext>
                </a:extLst>
              </a:tr>
              <a:tr h="548640">
                <a:tc gridSpan="4">
                  <a:txBody>
                    <a:bodyPr/>
                    <a:lstStyle/>
                    <a:p>
                      <a:r>
                        <a:rPr lang="en-US" sz="1000" b="0" dirty="0">
                          <a:latin typeface="Arial" panose="020B0604020202020204" pitchFamily="34" charset="0"/>
                          <a:cs typeface="Arial" panose="020B0604020202020204" pitchFamily="34" charset="0"/>
                        </a:rPr>
                        <a:t>*mean/averages will look off because the number of titles per decade changes | Tag: Comedy</a:t>
                      </a:r>
                    </a:p>
                    <a:p>
                      <a:r>
                        <a:rPr lang="en-US" sz="1000" b="0" dirty="0">
                          <a:latin typeface="Arial" panose="020B0604020202020204" pitchFamily="34" charset="0"/>
                          <a:cs typeface="Arial" panose="020B0604020202020204" pitchFamily="34" charset="0"/>
                        </a:rPr>
                        <a:t>2001-2010 = 6,539</a:t>
                      </a:r>
                    </a:p>
                    <a:p>
                      <a:r>
                        <a:rPr lang="en-US" sz="1000" b="0" dirty="0">
                          <a:latin typeface="Arial" panose="020B0604020202020204" pitchFamily="34" charset="0"/>
                          <a:cs typeface="Arial" panose="020B0604020202020204" pitchFamily="34" charset="0"/>
                        </a:rPr>
                        <a:t>2011-2021 = 11,165</a:t>
                      </a: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8550350"/>
                  </a:ext>
                </a:extLst>
              </a:tr>
            </a:tbl>
          </a:graphicData>
        </a:graphic>
      </p:graphicFrame>
      <p:pic>
        <p:nvPicPr>
          <p:cNvPr id="12" name="Picture 11" descr="Logo&#10;&#10;Description automatically generated">
            <a:extLst>
              <a:ext uri="{FF2B5EF4-FFF2-40B4-BE49-F238E27FC236}">
                <a16:creationId xmlns:a16="http://schemas.microsoft.com/office/drawing/2014/main" id="{0B5F20C6-608B-4280-A7A9-0A1AD83963A6}"/>
              </a:ext>
            </a:extLst>
          </p:cNvPr>
          <p:cNvPicPr>
            <a:picLocks noChangeAspect="1"/>
          </p:cNvPicPr>
          <p:nvPr/>
        </p:nvPicPr>
        <p:blipFill>
          <a:blip r:embed="rId2"/>
          <a:stretch>
            <a:fillRect/>
          </a:stretch>
        </p:blipFill>
        <p:spPr>
          <a:xfrm>
            <a:off x="10497074" y="4089542"/>
            <a:ext cx="956028" cy="956028"/>
          </a:xfrm>
          <a:prstGeom prst="rect">
            <a:avLst/>
          </a:prstGeom>
        </p:spPr>
      </p:pic>
      <p:pic>
        <p:nvPicPr>
          <p:cNvPr id="5" name="Picture 4" descr="Diagram&#10;&#10;Description automatically generated with low confidence">
            <a:extLst>
              <a:ext uri="{FF2B5EF4-FFF2-40B4-BE49-F238E27FC236}">
                <a16:creationId xmlns:a16="http://schemas.microsoft.com/office/drawing/2014/main" id="{42126784-09FD-4C0E-8891-35B5FEA68D51}"/>
              </a:ext>
            </a:extLst>
          </p:cNvPr>
          <p:cNvPicPr>
            <a:picLocks noChangeAspect="1"/>
          </p:cNvPicPr>
          <p:nvPr/>
        </p:nvPicPr>
        <p:blipFill>
          <a:blip r:embed="rId3"/>
          <a:stretch>
            <a:fillRect/>
          </a:stretch>
        </p:blipFill>
        <p:spPr>
          <a:xfrm>
            <a:off x="7872054" y="1135579"/>
            <a:ext cx="3581048" cy="2844277"/>
          </a:xfrm>
          <a:prstGeom prst="rect">
            <a:avLst/>
          </a:prstGeom>
        </p:spPr>
      </p:pic>
      <p:pic>
        <p:nvPicPr>
          <p:cNvPr id="7" name="Picture 6" descr="Timeline&#10;&#10;Description automatically generated with medium confidence">
            <a:extLst>
              <a:ext uri="{FF2B5EF4-FFF2-40B4-BE49-F238E27FC236}">
                <a16:creationId xmlns:a16="http://schemas.microsoft.com/office/drawing/2014/main" id="{78408ED3-6FD7-4EAC-9C8B-81AF5AF27421}"/>
              </a:ext>
            </a:extLst>
          </p:cNvPr>
          <p:cNvPicPr>
            <a:picLocks noChangeAspect="1"/>
          </p:cNvPicPr>
          <p:nvPr/>
        </p:nvPicPr>
        <p:blipFill>
          <a:blip r:embed="rId4"/>
          <a:stretch>
            <a:fillRect/>
          </a:stretch>
        </p:blipFill>
        <p:spPr>
          <a:xfrm>
            <a:off x="522671" y="1135575"/>
            <a:ext cx="3581048" cy="2844277"/>
          </a:xfrm>
          <a:prstGeom prst="rect">
            <a:avLst/>
          </a:prstGeom>
        </p:spPr>
      </p:pic>
      <p:pic>
        <p:nvPicPr>
          <p:cNvPr id="10" name="Picture 9" descr="Timeline&#10;&#10;Description automatically generated">
            <a:extLst>
              <a:ext uri="{FF2B5EF4-FFF2-40B4-BE49-F238E27FC236}">
                <a16:creationId xmlns:a16="http://schemas.microsoft.com/office/drawing/2014/main" id="{B2F6427B-9144-468C-A558-691F661D41F3}"/>
              </a:ext>
            </a:extLst>
          </p:cNvPr>
          <p:cNvPicPr>
            <a:picLocks noChangeAspect="1"/>
          </p:cNvPicPr>
          <p:nvPr/>
        </p:nvPicPr>
        <p:blipFill>
          <a:blip r:embed="rId5"/>
          <a:stretch>
            <a:fillRect/>
          </a:stretch>
        </p:blipFill>
        <p:spPr>
          <a:xfrm>
            <a:off x="4197363" y="1135579"/>
            <a:ext cx="3581048" cy="2844277"/>
          </a:xfrm>
          <a:prstGeom prst="rect">
            <a:avLst/>
          </a:prstGeom>
        </p:spPr>
      </p:pic>
    </p:spTree>
    <p:extLst>
      <p:ext uri="{BB962C8B-B14F-4D97-AF65-F5344CB8AC3E}">
        <p14:creationId xmlns:p14="http://schemas.microsoft.com/office/powerpoint/2010/main" val="4094444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0664-26F9-43EC-820F-23A7509F1068}"/>
              </a:ext>
            </a:extLst>
          </p:cNvPr>
          <p:cNvSpPr>
            <a:spLocks noGrp="1"/>
          </p:cNvSpPr>
          <p:nvPr>
            <p:ph type="title"/>
          </p:nvPr>
        </p:nvSpPr>
        <p:spPr>
          <a:xfrm>
            <a:off x="805102" y="0"/>
            <a:ext cx="10515600" cy="1325563"/>
          </a:xfrm>
        </p:spPr>
        <p:txBody>
          <a:bodyPr/>
          <a:lstStyle/>
          <a:p>
            <a:pPr algn="ctr"/>
            <a:r>
              <a:rPr lang="en-US" dirty="0">
                <a:latin typeface="Arial" panose="020B0604020202020204" pitchFamily="34" charset="0"/>
                <a:cs typeface="Arial" panose="020B0604020202020204" pitchFamily="34" charset="0"/>
              </a:rPr>
              <a:t>Age Disparity | Tag: Drama</a:t>
            </a:r>
          </a:p>
        </p:txBody>
      </p:sp>
      <p:graphicFrame>
        <p:nvGraphicFramePr>
          <p:cNvPr id="11" name="Table 11">
            <a:extLst>
              <a:ext uri="{FF2B5EF4-FFF2-40B4-BE49-F238E27FC236}">
                <a16:creationId xmlns:a16="http://schemas.microsoft.com/office/drawing/2014/main" id="{8AA200FB-332B-4F66-9FEA-659105089F5C}"/>
              </a:ext>
            </a:extLst>
          </p:cNvPr>
          <p:cNvGraphicFramePr>
            <a:graphicFrameLocks noGrp="1"/>
          </p:cNvGraphicFramePr>
          <p:nvPr>
            <p:extLst>
              <p:ext uri="{D42A27DB-BD31-4B8C-83A1-F6EECF244321}">
                <p14:modId xmlns:p14="http://schemas.microsoft.com/office/powerpoint/2010/main" val="1195307937"/>
              </p:ext>
            </p:extLst>
          </p:nvPr>
        </p:nvGraphicFramePr>
        <p:xfrm>
          <a:off x="2257845" y="4089542"/>
          <a:ext cx="7132230" cy="2270760"/>
        </p:xfrm>
        <a:graphic>
          <a:graphicData uri="http://schemas.openxmlformats.org/drawingml/2006/table">
            <a:tbl>
              <a:tblPr firstRow="1" bandRow="1">
                <a:tableStyleId>{5C22544A-7EE6-4342-B048-85BDC9FD1C3A}</a:tableStyleId>
              </a:tblPr>
              <a:tblGrid>
                <a:gridCol w="1474475">
                  <a:extLst>
                    <a:ext uri="{9D8B030D-6E8A-4147-A177-3AD203B41FA5}">
                      <a16:colId xmlns:a16="http://schemas.microsoft.com/office/drawing/2014/main" val="3648690488"/>
                    </a:ext>
                  </a:extLst>
                </a:gridCol>
                <a:gridCol w="1809992">
                  <a:extLst>
                    <a:ext uri="{9D8B030D-6E8A-4147-A177-3AD203B41FA5}">
                      <a16:colId xmlns:a16="http://schemas.microsoft.com/office/drawing/2014/main" val="1608713157"/>
                    </a:ext>
                  </a:extLst>
                </a:gridCol>
                <a:gridCol w="1897583">
                  <a:extLst>
                    <a:ext uri="{9D8B030D-6E8A-4147-A177-3AD203B41FA5}">
                      <a16:colId xmlns:a16="http://schemas.microsoft.com/office/drawing/2014/main" val="3849329076"/>
                    </a:ext>
                  </a:extLst>
                </a:gridCol>
                <a:gridCol w="1950180">
                  <a:extLst>
                    <a:ext uri="{9D8B030D-6E8A-4147-A177-3AD203B41FA5}">
                      <a16:colId xmlns:a16="http://schemas.microsoft.com/office/drawing/2014/main" val="979873077"/>
                    </a:ext>
                  </a:extLst>
                </a:gridCol>
              </a:tblGrid>
              <a:tr h="434340">
                <a:tc>
                  <a:txBody>
                    <a:bodyPr/>
                    <a:lstStyle/>
                    <a:p>
                      <a:r>
                        <a:rPr lang="en-US" sz="1200" b="0" dirty="0">
                          <a:latin typeface="Arial" panose="020B0604020202020204" pitchFamily="34" charset="0"/>
                          <a:cs typeface="Arial" panose="020B0604020202020204" pitchFamily="34" charset="0"/>
                        </a:rPr>
                        <a:t>Years</a:t>
                      </a:r>
                    </a:p>
                  </a:txBody>
                  <a:tcPr>
                    <a:solidFill>
                      <a:srgbClr val="3288BD"/>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rgbClr val="3288BD"/>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rgbClr val="3288BD"/>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rgbClr val="3288BD"/>
                    </a:solidFill>
                  </a:tcPr>
                </a:tc>
                <a:extLst>
                  <a:ext uri="{0D108BD9-81ED-4DB2-BD59-A6C34878D82A}">
                    <a16:rowId xmlns:a16="http://schemas.microsoft.com/office/drawing/2014/main" val="1192709562"/>
                  </a:ext>
                </a:extLst>
              </a:tr>
              <a:tr h="434340">
                <a:tc>
                  <a:txBody>
                    <a:bodyPr/>
                    <a:lstStyle/>
                    <a:p>
                      <a:r>
                        <a:rPr lang="en-US" sz="1200" b="0" dirty="0">
                          <a:latin typeface="Arial" panose="020B0604020202020204" pitchFamily="34" charset="0"/>
                          <a:cs typeface="Arial" panose="020B0604020202020204" pitchFamily="34" charset="0"/>
                        </a:rPr>
                        <a:t>2001-2021</a:t>
                      </a:r>
                    </a:p>
                  </a:txBody>
                  <a:tcPr/>
                </a:tc>
                <a:tc>
                  <a:txBody>
                    <a:bodyPr/>
                    <a:lstStyle/>
                    <a:p>
                      <a:r>
                        <a:rPr lang="en-US" sz="1100" b="0" dirty="0">
                          <a:latin typeface="Arial" panose="020B0604020202020204" pitchFamily="34" charset="0"/>
                          <a:cs typeface="Arial" panose="020B0604020202020204" pitchFamily="34" charset="0"/>
                        </a:rPr>
                        <a:t>1 actor         42.8</a:t>
                      </a:r>
                    </a:p>
                    <a:p>
                      <a:r>
                        <a:rPr lang="en-US" sz="1100" b="0" dirty="0">
                          <a:latin typeface="Arial" panose="020B0604020202020204" pitchFamily="34" charset="0"/>
                          <a:cs typeface="Arial" panose="020B0604020202020204" pitchFamily="34" charset="0"/>
                        </a:rPr>
                        <a:t>1 actress     36.8         -6</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42.2</a:t>
                      </a:r>
                    </a:p>
                    <a:p>
                      <a:r>
                        <a:rPr lang="en-US" sz="1100" b="0" dirty="0">
                          <a:solidFill>
                            <a:schemeClr val="bg1"/>
                          </a:solidFill>
                          <a:latin typeface="Arial" panose="020B0604020202020204" pitchFamily="34" charset="0"/>
                          <a:cs typeface="Arial" panose="020B0604020202020204" pitchFamily="34" charset="0"/>
                        </a:rPr>
                        <a:t>2 actress   36.0         -6.2</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44.1</a:t>
                      </a:r>
                    </a:p>
                    <a:p>
                      <a:r>
                        <a:rPr lang="en-US" sz="1100" b="0" dirty="0">
                          <a:solidFill>
                            <a:schemeClr val="bg1"/>
                          </a:solidFill>
                          <a:latin typeface="Arial" panose="020B0604020202020204" pitchFamily="34" charset="0"/>
                          <a:cs typeface="Arial" panose="020B0604020202020204" pitchFamily="34" charset="0"/>
                        </a:rPr>
                        <a:t>3 actress   38.0         -6.1</a:t>
                      </a:r>
                    </a:p>
                  </a:txBody>
                  <a:tcPr/>
                </a:tc>
                <a:extLst>
                  <a:ext uri="{0D108BD9-81ED-4DB2-BD59-A6C34878D82A}">
                    <a16:rowId xmlns:a16="http://schemas.microsoft.com/office/drawing/2014/main" val="1824736968"/>
                  </a:ext>
                </a:extLst>
              </a:tr>
              <a:tr h="375088">
                <a:tc>
                  <a:txBody>
                    <a:bodyPr/>
                    <a:lstStyle/>
                    <a:p>
                      <a:r>
                        <a:rPr lang="en-US" sz="1200" b="0" dirty="0">
                          <a:solidFill>
                            <a:schemeClr val="bg1"/>
                          </a:solidFill>
                          <a:latin typeface="Arial" panose="020B0604020202020204" pitchFamily="34" charset="0"/>
                          <a:cs typeface="Arial" panose="020B0604020202020204" pitchFamily="34" charset="0"/>
                        </a:rPr>
                        <a:t>2001-2010</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39.3</a:t>
                      </a:r>
                    </a:p>
                    <a:p>
                      <a:r>
                        <a:rPr lang="en-US" sz="1100" b="0" dirty="0">
                          <a:solidFill>
                            <a:schemeClr val="bg1"/>
                          </a:solidFill>
                          <a:latin typeface="Arial" panose="020B0604020202020204" pitchFamily="34" charset="0"/>
                          <a:cs typeface="Arial" panose="020B0604020202020204" pitchFamily="34" charset="0"/>
                        </a:rPr>
                        <a:t>1 actress    34.8          -4.5</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39.7</a:t>
                      </a:r>
                    </a:p>
                    <a:p>
                      <a:r>
                        <a:rPr lang="en-US" sz="1100" b="0" dirty="0">
                          <a:solidFill>
                            <a:schemeClr val="bg1"/>
                          </a:solidFill>
                          <a:latin typeface="Arial" panose="020B0604020202020204" pitchFamily="34" charset="0"/>
                          <a:cs typeface="Arial" panose="020B0604020202020204" pitchFamily="34" charset="0"/>
                        </a:rPr>
                        <a:t>2 actress    33.6        -6.1</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41.8</a:t>
                      </a:r>
                    </a:p>
                    <a:p>
                      <a:r>
                        <a:rPr lang="en-US" sz="1100" b="0" dirty="0">
                          <a:solidFill>
                            <a:schemeClr val="bg1"/>
                          </a:solidFill>
                          <a:latin typeface="Arial" panose="020B0604020202020204" pitchFamily="34" charset="0"/>
                          <a:cs typeface="Arial" panose="020B0604020202020204" pitchFamily="34" charset="0"/>
                        </a:rPr>
                        <a:t>3 actress    35.7        -6.1</a:t>
                      </a:r>
                    </a:p>
                  </a:txBody>
                  <a:tcPr/>
                </a:tc>
                <a:extLst>
                  <a:ext uri="{0D108BD9-81ED-4DB2-BD59-A6C34878D82A}">
                    <a16:rowId xmlns:a16="http://schemas.microsoft.com/office/drawing/2014/main" val="227765657"/>
                  </a:ext>
                </a:extLst>
              </a:tr>
              <a:tr h="382812">
                <a:tc>
                  <a:txBody>
                    <a:bodyPr/>
                    <a:lstStyle/>
                    <a:p>
                      <a:r>
                        <a:rPr lang="en-US" sz="1200" b="0" dirty="0">
                          <a:solidFill>
                            <a:schemeClr val="bg1"/>
                          </a:solidFill>
                          <a:latin typeface="Arial" panose="020B0604020202020204" pitchFamily="34" charset="0"/>
                          <a:cs typeface="Arial" panose="020B0604020202020204" pitchFamily="34" charset="0"/>
                        </a:rPr>
                        <a:t>2011-2021</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43.6</a:t>
                      </a:r>
                    </a:p>
                    <a:p>
                      <a:r>
                        <a:rPr lang="en-US" sz="1100" b="0" dirty="0">
                          <a:solidFill>
                            <a:schemeClr val="bg1"/>
                          </a:solidFill>
                          <a:latin typeface="Arial" panose="020B0604020202020204" pitchFamily="34" charset="0"/>
                          <a:cs typeface="Arial" panose="020B0604020202020204" pitchFamily="34" charset="0"/>
                        </a:rPr>
                        <a:t>1 actress    37.7          -5.9</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43.6</a:t>
                      </a:r>
                    </a:p>
                    <a:p>
                      <a:r>
                        <a:rPr lang="en-US" sz="1100" b="0" dirty="0">
                          <a:solidFill>
                            <a:schemeClr val="bg1"/>
                          </a:solidFill>
                          <a:latin typeface="Arial" panose="020B0604020202020204" pitchFamily="34" charset="0"/>
                          <a:cs typeface="Arial" panose="020B0604020202020204" pitchFamily="34" charset="0"/>
                        </a:rPr>
                        <a:t>2 actress    37.4        -6.2</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45.5</a:t>
                      </a:r>
                    </a:p>
                    <a:p>
                      <a:r>
                        <a:rPr lang="en-US" sz="1100" b="0" dirty="0">
                          <a:solidFill>
                            <a:schemeClr val="bg1"/>
                          </a:solidFill>
                          <a:latin typeface="Arial" panose="020B0604020202020204" pitchFamily="34" charset="0"/>
                          <a:cs typeface="Arial" panose="020B0604020202020204" pitchFamily="34" charset="0"/>
                        </a:rPr>
                        <a:t>3 actress    39.3        -6.2</a:t>
                      </a:r>
                    </a:p>
                  </a:txBody>
                  <a:tcPr/>
                </a:tc>
                <a:extLst>
                  <a:ext uri="{0D108BD9-81ED-4DB2-BD59-A6C34878D82A}">
                    <a16:rowId xmlns:a16="http://schemas.microsoft.com/office/drawing/2014/main" val="2454981291"/>
                  </a:ext>
                </a:extLst>
              </a:tr>
              <a:tr h="548640">
                <a:tc gridSpan="4">
                  <a:txBody>
                    <a:bodyPr/>
                    <a:lstStyle/>
                    <a:p>
                      <a:r>
                        <a:rPr lang="en-US" sz="1000" b="0" dirty="0">
                          <a:latin typeface="Arial" panose="020B0604020202020204" pitchFamily="34" charset="0"/>
                          <a:cs typeface="Arial" panose="020B0604020202020204" pitchFamily="34" charset="0"/>
                        </a:rPr>
                        <a:t>*mean/averages will look off because the number of titles per decade changes | Tag: Drama</a:t>
                      </a:r>
                    </a:p>
                    <a:p>
                      <a:r>
                        <a:rPr lang="en-US" sz="1000" b="0" dirty="0">
                          <a:latin typeface="Arial" panose="020B0604020202020204" pitchFamily="34" charset="0"/>
                          <a:cs typeface="Arial" panose="020B0604020202020204" pitchFamily="34" charset="0"/>
                        </a:rPr>
                        <a:t>2001-2010 = 10,618</a:t>
                      </a:r>
                    </a:p>
                    <a:p>
                      <a:r>
                        <a:rPr lang="en-US" sz="1000" b="0" dirty="0">
                          <a:latin typeface="Arial" panose="020B0604020202020204" pitchFamily="34" charset="0"/>
                          <a:cs typeface="Arial" panose="020B0604020202020204" pitchFamily="34" charset="0"/>
                        </a:rPr>
                        <a:t>2011-2021 = 20,801</a:t>
                      </a: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8550350"/>
                  </a:ext>
                </a:extLst>
              </a:tr>
            </a:tbl>
          </a:graphicData>
        </a:graphic>
      </p:graphicFrame>
      <p:pic>
        <p:nvPicPr>
          <p:cNvPr id="12" name="Picture 11" descr="Logo&#10;&#10;Description automatically generated">
            <a:extLst>
              <a:ext uri="{FF2B5EF4-FFF2-40B4-BE49-F238E27FC236}">
                <a16:creationId xmlns:a16="http://schemas.microsoft.com/office/drawing/2014/main" id="{0B5F20C6-608B-4280-A7A9-0A1AD83963A6}"/>
              </a:ext>
            </a:extLst>
          </p:cNvPr>
          <p:cNvPicPr>
            <a:picLocks noChangeAspect="1"/>
          </p:cNvPicPr>
          <p:nvPr/>
        </p:nvPicPr>
        <p:blipFill>
          <a:blip r:embed="rId2"/>
          <a:stretch>
            <a:fillRect/>
          </a:stretch>
        </p:blipFill>
        <p:spPr>
          <a:xfrm>
            <a:off x="10527095" y="4089542"/>
            <a:ext cx="956028" cy="956028"/>
          </a:xfrm>
          <a:prstGeom prst="rect">
            <a:avLst/>
          </a:prstGeom>
        </p:spPr>
      </p:pic>
      <p:pic>
        <p:nvPicPr>
          <p:cNvPr id="4" name="Picture 3" descr="Chart&#10;&#10;Description automatically generated">
            <a:extLst>
              <a:ext uri="{FF2B5EF4-FFF2-40B4-BE49-F238E27FC236}">
                <a16:creationId xmlns:a16="http://schemas.microsoft.com/office/drawing/2014/main" id="{713EF293-8DE4-4BC9-90E6-25E23EF6EAD6}"/>
              </a:ext>
            </a:extLst>
          </p:cNvPr>
          <p:cNvPicPr>
            <a:picLocks noChangeAspect="1"/>
          </p:cNvPicPr>
          <p:nvPr/>
        </p:nvPicPr>
        <p:blipFill>
          <a:blip r:embed="rId3"/>
          <a:stretch>
            <a:fillRect/>
          </a:stretch>
        </p:blipFill>
        <p:spPr>
          <a:xfrm>
            <a:off x="555772" y="1135575"/>
            <a:ext cx="3581048" cy="2844277"/>
          </a:xfrm>
          <a:prstGeom prst="rect">
            <a:avLst/>
          </a:prstGeom>
        </p:spPr>
      </p:pic>
      <p:pic>
        <p:nvPicPr>
          <p:cNvPr id="8" name="Picture 7" descr="Chart&#10;&#10;Description automatically generated">
            <a:extLst>
              <a:ext uri="{FF2B5EF4-FFF2-40B4-BE49-F238E27FC236}">
                <a16:creationId xmlns:a16="http://schemas.microsoft.com/office/drawing/2014/main" id="{CBCC1780-42D7-4593-B7EF-992C76FC8154}"/>
              </a:ext>
            </a:extLst>
          </p:cNvPr>
          <p:cNvPicPr>
            <a:picLocks noChangeAspect="1"/>
          </p:cNvPicPr>
          <p:nvPr/>
        </p:nvPicPr>
        <p:blipFill>
          <a:blip r:embed="rId4"/>
          <a:stretch>
            <a:fillRect/>
          </a:stretch>
        </p:blipFill>
        <p:spPr>
          <a:xfrm>
            <a:off x="4228923" y="1135578"/>
            <a:ext cx="3581048" cy="2844277"/>
          </a:xfrm>
          <a:prstGeom prst="rect">
            <a:avLst/>
          </a:prstGeom>
        </p:spPr>
      </p:pic>
      <p:pic>
        <p:nvPicPr>
          <p:cNvPr id="13" name="Picture 12" descr="Chart, scatter chart&#10;&#10;Description automatically generated">
            <a:extLst>
              <a:ext uri="{FF2B5EF4-FFF2-40B4-BE49-F238E27FC236}">
                <a16:creationId xmlns:a16="http://schemas.microsoft.com/office/drawing/2014/main" id="{29A6F8E5-313D-4E66-B644-6F88609019C9}"/>
              </a:ext>
            </a:extLst>
          </p:cNvPr>
          <p:cNvPicPr>
            <a:picLocks noChangeAspect="1"/>
          </p:cNvPicPr>
          <p:nvPr/>
        </p:nvPicPr>
        <p:blipFill>
          <a:blip r:embed="rId5"/>
          <a:stretch>
            <a:fillRect/>
          </a:stretch>
        </p:blipFill>
        <p:spPr>
          <a:xfrm>
            <a:off x="7902075" y="1135578"/>
            <a:ext cx="3581048" cy="2844277"/>
          </a:xfrm>
          <a:prstGeom prst="rect">
            <a:avLst/>
          </a:prstGeom>
        </p:spPr>
      </p:pic>
    </p:spTree>
    <p:extLst>
      <p:ext uri="{BB962C8B-B14F-4D97-AF65-F5344CB8AC3E}">
        <p14:creationId xmlns:p14="http://schemas.microsoft.com/office/powerpoint/2010/main" val="2373356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0664-26F9-43EC-820F-23A7509F1068}"/>
              </a:ext>
            </a:extLst>
          </p:cNvPr>
          <p:cNvSpPr>
            <a:spLocks noGrp="1"/>
          </p:cNvSpPr>
          <p:nvPr>
            <p:ph type="title"/>
          </p:nvPr>
        </p:nvSpPr>
        <p:spPr>
          <a:xfrm>
            <a:off x="838200" y="0"/>
            <a:ext cx="10515600" cy="1325563"/>
          </a:xfrm>
        </p:spPr>
        <p:txBody>
          <a:bodyPr/>
          <a:lstStyle/>
          <a:p>
            <a:pPr algn="ctr"/>
            <a:r>
              <a:rPr lang="en-US" dirty="0">
                <a:latin typeface="Arial" panose="020B0604020202020204" pitchFamily="34" charset="0"/>
                <a:cs typeface="Arial" panose="020B0604020202020204" pitchFamily="34" charset="0"/>
              </a:rPr>
              <a:t>Age Disparity | Tag: Fantasy</a:t>
            </a:r>
          </a:p>
        </p:txBody>
      </p:sp>
      <p:graphicFrame>
        <p:nvGraphicFramePr>
          <p:cNvPr id="11" name="Table 11">
            <a:extLst>
              <a:ext uri="{FF2B5EF4-FFF2-40B4-BE49-F238E27FC236}">
                <a16:creationId xmlns:a16="http://schemas.microsoft.com/office/drawing/2014/main" id="{8AA200FB-332B-4F66-9FEA-659105089F5C}"/>
              </a:ext>
            </a:extLst>
          </p:cNvPr>
          <p:cNvGraphicFramePr>
            <a:graphicFrameLocks noGrp="1"/>
          </p:cNvGraphicFramePr>
          <p:nvPr>
            <p:extLst>
              <p:ext uri="{D42A27DB-BD31-4B8C-83A1-F6EECF244321}">
                <p14:modId xmlns:p14="http://schemas.microsoft.com/office/powerpoint/2010/main" val="2326058212"/>
              </p:ext>
            </p:extLst>
          </p:nvPr>
        </p:nvGraphicFramePr>
        <p:xfrm>
          <a:off x="2290943" y="4089542"/>
          <a:ext cx="7132230" cy="2263140"/>
        </p:xfrm>
        <a:graphic>
          <a:graphicData uri="http://schemas.openxmlformats.org/drawingml/2006/table">
            <a:tbl>
              <a:tblPr firstRow="1" bandRow="1">
                <a:tableStyleId>{00A15C55-8517-42AA-B614-E9B94910E393}</a:tableStyleId>
              </a:tblPr>
              <a:tblGrid>
                <a:gridCol w="1474475">
                  <a:extLst>
                    <a:ext uri="{9D8B030D-6E8A-4147-A177-3AD203B41FA5}">
                      <a16:colId xmlns:a16="http://schemas.microsoft.com/office/drawing/2014/main" val="3648690488"/>
                    </a:ext>
                  </a:extLst>
                </a:gridCol>
                <a:gridCol w="1809992">
                  <a:extLst>
                    <a:ext uri="{9D8B030D-6E8A-4147-A177-3AD203B41FA5}">
                      <a16:colId xmlns:a16="http://schemas.microsoft.com/office/drawing/2014/main" val="1608713157"/>
                    </a:ext>
                  </a:extLst>
                </a:gridCol>
                <a:gridCol w="1897583">
                  <a:extLst>
                    <a:ext uri="{9D8B030D-6E8A-4147-A177-3AD203B41FA5}">
                      <a16:colId xmlns:a16="http://schemas.microsoft.com/office/drawing/2014/main" val="3849329076"/>
                    </a:ext>
                  </a:extLst>
                </a:gridCol>
                <a:gridCol w="1950180">
                  <a:extLst>
                    <a:ext uri="{9D8B030D-6E8A-4147-A177-3AD203B41FA5}">
                      <a16:colId xmlns:a16="http://schemas.microsoft.com/office/drawing/2014/main" val="979873077"/>
                    </a:ext>
                  </a:extLst>
                </a:gridCol>
              </a:tblGrid>
              <a:tr h="434340">
                <a:tc>
                  <a:txBody>
                    <a:bodyPr/>
                    <a:lstStyle/>
                    <a:p>
                      <a:r>
                        <a:rPr lang="en-US" sz="1200" b="0" dirty="0">
                          <a:latin typeface="Arial" panose="020B0604020202020204" pitchFamily="34" charset="0"/>
                          <a:cs typeface="Arial" panose="020B0604020202020204" pitchFamily="34" charset="0"/>
                        </a:rPr>
                        <a:t>Years</a:t>
                      </a:r>
                    </a:p>
                  </a:txBody>
                  <a:tcPr/>
                </a:tc>
                <a:tc>
                  <a:txBody>
                    <a:bodyPr/>
                    <a:lstStyle/>
                    <a:p>
                      <a:r>
                        <a:rPr lang="en-US" sz="1100" b="0" u="none" dirty="0">
                          <a:latin typeface="Arial" panose="020B0604020202020204" pitchFamily="34" charset="0"/>
                          <a:cs typeface="Arial" panose="020B0604020202020204" pitchFamily="34" charset="0"/>
                        </a:rPr>
                        <a:t>Position      Avg Age    Diff</a:t>
                      </a:r>
                    </a:p>
                  </a:txBody>
                  <a:tcPr/>
                </a:tc>
                <a:tc>
                  <a:txBody>
                    <a:bodyPr/>
                    <a:lstStyle/>
                    <a:p>
                      <a:r>
                        <a:rPr lang="en-US" sz="1100" b="0" u="none" dirty="0">
                          <a:latin typeface="Arial" panose="020B0604020202020204" pitchFamily="34" charset="0"/>
                          <a:cs typeface="Arial" panose="020B0604020202020204" pitchFamily="34" charset="0"/>
                        </a:rPr>
                        <a:t>Position   Avg Age    Diff</a:t>
                      </a:r>
                    </a:p>
                  </a:txBody>
                  <a:tcPr/>
                </a:tc>
                <a:tc>
                  <a:txBody>
                    <a:bodyPr/>
                    <a:lstStyle/>
                    <a:p>
                      <a:r>
                        <a:rPr lang="en-US" sz="1100" b="0" u="none" dirty="0">
                          <a:latin typeface="Arial" panose="020B0604020202020204" pitchFamily="34" charset="0"/>
                          <a:cs typeface="Arial" panose="020B0604020202020204" pitchFamily="34" charset="0"/>
                        </a:rPr>
                        <a:t>Position    Avg Age    Diff</a:t>
                      </a:r>
                    </a:p>
                  </a:txBody>
                  <a:tcPr/>
                </a:tc>
                <a:extLst>
                  <a:ext uri="{0D108BD9-81ED-4DB2-BD59-A6C34878D82A}">
                    <a16:rowId xmlns:a16="http://schemas.microsoft.com/office/drawing/2014/main" val="1192709562"/>
                  </a:ext>
                </a:extLst>
              </a:tr>
              <a:tr h="300509">
                <a:tc>
                  <a:txBody>
                    <a:bodyPr/>
                    <a:lstStyle/>
                    <a:p>
                      <a:r>
                        <a:rPr lang="en-US" sz="1200" b="0" dirty="0">
                          <a:latin typeface="Arial" panose="020B0604020202020204" pitchFamily="34" charset="0"/>
                          <a:cs typeface="Arial" panose="020B0604020202020204" pitchFamily="34" charset="0"/>
                        </a:rPr>
                        <a:t>2001-2021</a:t>
                      </a:r>
                    </a:p>
                  </a:txBody>
                  <a:tcPr/>
                </a:tc>
                <a:tc>
                  <a:txBody>
                    <a:bodyPr/>
                    <a:lstStyle/>
                    <a:p>
                      <a:r>
                        <a:rPr lang="en-US" sz="1100" b="0" dirty="0">
                          <a:latin typeface="Arial" panose="020B0604020202020204" pitchFamily="34" charset="0"/>
                          <a:cs typeface="Arial" panose="020B0604020202020204" pitchFamily="34" charset="0"/>
                        </a:rPr>
                        <a:t>1 actor         40.8</a:t>
                      </a:r>
                    </a:p>
                    <a:p>
                      <a:r>
                        <a:rPr lang="en-US" sz="1100" b="0" dirty="0">
                          <a:latin typeface="Arial" panose="020B0604020202020204" pitchFamily="34" charset="0"/>
                          <a:cs typeface="Arial" panose="020B0604020202020204" pitchFamily="34" charset="0"/>
                        </a:rPr>
                        <a:t>1 actress     32.9         -7.9</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41.0</a:t>
                      </a:r>
                    </a:p>
                    <a:p>
                      <a:r>
                        <a:rPr lang="en-US" sz="1100" b="0" dirty="0">
                          <a:solidFill>
                            <a:schemeClr val="bg1"/>
                          </a:solidFill>
                          <a:latin typeface="Arial" panose="020B0604020202020204" pitchFamily="34" charset="0"/>
                          <a:cs typeface="Arial" panose="020B0604020202020204" pitchFamily="34" charset="0"/>
                        </a:rPr>
                        <a:t>2 actress   33.5         -7.5</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44.2</a:t>
                      </a:r>
                    </a:p>
                    <a:p>
                      <a:r>
                        <a:rPr lang="en-US" sz="1100" b="0" dirty="0">
                          <a:solidFill>
                            <a:schemeClr val="bg1"/>
                          </a:solidFill>
                          <a:latin typeface="Arial" panose="020B0604020202020204" pitchFamily="34" charset="0"/>
                          <a:cs typeface="Arial" panose="020B0604020202020204" pitchFamily="34" charset="0"/>
                        </a:rPr>
                        <a:t>3 actress   35.6         -8.6</a:t>
                      </a:r>
                    </a:p>
                  </a:txBody>
                  <a:tcPr/>
                </a:tc>
                <a:extLst>
                  <a:ext uri="{0D108BD9-81ED-4DB2-BD59-A6C34878D82A}">
                    <a16:rowId xmlns:a16="http://schemas.microsoft.com/office/drawing/2014/main" val="1824736968"/>
                  </a:ext>
                </a:extLst>
              </a:tr>
              <a:tr h="341333">
                <a:tc>
                  <a:txBody>
                    <a:bodyPr/>
                    <a:lstStyle/>
                    <a:p>
                      <a:r>
                        <a:rPr lang="en-US" sz="1200" b="0" dirty="0">
                          <a:solidFill>
                            <a:schemeClr val="bg1"/>
                          </a:solidFill>
                          <a:latin typeface="Arial" panose="020B0604020202020204" pitchFamily="34" charset="0"/>
                          <a:cs typeface="Arial" panose="020B0604020202020204" pitchFamily="34" charset="0"/>
                        </a:rPr>
                        <a:t>2001-2010</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38.4</a:t>
                      </a:r>
                    </a:p>
                    <a:p>
                      <a:r>
                        <a:rPr lang="en-US" sz="1100" b="0" dirty="0">
                          <a:solidFill>
                            <a:schemeClr val="bg1"/>
                          </a:solidFill>
                          <a:latin typeface="Arial" panose="020B0604020202020204" pitchFamily="34" charset="0"/>
                          <a:cs typeface="Arial" panose="020B0604020202020204" pitchFamily="34" charset="0"/>
                        </a:rPr>
                        <a:t>1 actress    32.1          -6.3</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39.9</a:t>
                      </a:r>
                    </a:p>
                    <a:p>
                      <a:r>
                        <a:rPr lang="en-US" sz="1100" b="0" dirty="0">
                          <a:solidFill>
                            <a:schemeClr val="bg1"/>
                          </a:solidFill>
                          <a:latin typeface="Arial" panose="020B0604020202020204" pitchFamily="34" charset="0"/>
                          <a:cs typeface="Arial" panose="020B0604020202020204" pitchFamily="34" charset="0"/>
                        </a:rPr>
                        <a:t>2 actress    30.0        -9.9</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42.5</a:t>
                      </a:r>
                    </a:p>
                    <a:p>
                      <a:r>
                        <a:rPr lang="en-US" sz="1100" b="0" dirty="0">
                          <a:solidFill>
                            <a:schemeClr val="bg1"/>
                          </a:solidFill>
                          <a:latin typeface="Arial" panose="020B0604020202020204" pitchFamily="34" charset="0"/>
                          <a:cs typeface="Arial" panose="020B0604020202020204" pitchFamily="34" charset="0"/>
                        </a:rPr>
                        <a:t>3 actress    34.1        -8.4</a:t>
                      </a:r>
                    </a:p>
                  </a:txBody>
                  <a:tcPr/>
                </a:tc>
                <a:extLst>
                  <a:ext uri="{0D108BD9-81ED-4DB2-BD59-A6C34878D82A}">
                    <a16:rowId xmlns:a16="http://schemas.microsoft.com/office/drawing/2014/main" val="227765657"/>
                  </a:ext>
                </a:extLst>
              </a:tr>
              <a:tr h="398707">
                <a:tc>
                  <a:txBody>
                    <a:bodyPr/>
                    <a:lstStyle/>
                    <a:p>
                      <a:r>
                        <a:rPr lang="en-US" sz="1200" b="0" dirty="0">
                          <a:solidFill>
                            <a:schemeClr val="bg1"/>
                          </a:solidFill>
                          <a:latin typeface="Arial" panose="020B0604020202020204" pitchFamily="34" charset="0"/>
                          <a:cs typeface="Arial" panose="020B0604020202020204" pitchFamily="34" charset="0"/>
                        </a:rPr>
                        <a:t>2011-2021</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42.2</a:t>
                      </a:r>
                    </a:p>
                    <a:p>
                      <a:r>
                        <a:rPr lang="en-US" sz="1100" b="0" dirty="0">
                          <a:solidFill>
                            <a:schemeClr val="bg1"/>
                          </a:solidFill>
                          <a:latin typeface="Arial" panose="020B0604020202020204" pitchFamily="34" charset="0"/>
                          <a:cs typeface="Arial" panose="020B0604020202020204" pitchFamily="34" charset="0"/>
                        </a:rPr>
                        <a:t>1 actress    33.3          -8.9</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41.0</a:t>
                      </a:r>
                    </a:p>
                    <a:p>
                      <a:r>
                        <a:rPr lang="en-US" sz="1100" b="0" dirty="0">
                          <a:solidFill>
                            <a:schemeClr val="bg1"/>
                          </a:solidFill>
                          <a:latin typeface="Arial" panose="020B0604020202020204" pitchFamily="34" charset="0"/>
                          <a:cs typeface="Arial" panose="020B0604020202020204" pitchFamily="34" charset="0"/>
                        </a:rPr>
                        <a:t>2 actress    35.4        -5.6</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45.2</a:t>
                      </a:r>
                    </a:p>
                    <a:p>
                      <a:r>
                        <a:rPr lang="en-US" sz="1100" b="0" dirty="0">
                          <a:solidFill>
                            <a:schemeClr val="bg1"/>
                          </a:solidFill>
                          <a:latin typeface="Arial" panose="020B0604020202020204" pitchFamily="34" charset="0"/>
                          <a:cs typeface="Arial" panose="020B0604020202020204" pitchFamily="34" charset="0"/>
                        </a:rPr>
                        <a:t>3 actress    36.5        -8.7</a:t>
                      </a:r>
                    </a:p>
                  </a:txBody>
                  <a:tcPr/>
                </a:tc>
                <a:extLst>
                  <a:ext uri="{0D108BD9-81ED-4DB2-BD59-A6C34878D82A}">
                    <a16:rowId xmlns:a16="http://schemas.microsoft.com/office/drawing/2014/main" val="2454981291"/>
                  </a:ext>
                </a:extLst>
              </a:tr>
              <a:tr h="548640">
                <a:tc gridSpan="4">
                  <a:txBody>
                    <a:bodyPr/>
                    <a:lstStyle/>
                    <a:p>
                      <a:r>
                        <a:rPr lang="en-US" sz="1000" b="0" dirty="0">
                          <a:latin typeface="Arial" panose="020B0604020202020204" pitchFamily="34" charset="0"/>
                          <a:cs typeface="Arial" panose="020B0604020202020204" pitchFamily="34" charset="0"/>
                        </a:rPr>
                        <a:t>*mean/averages will look off because the number of titles per decade changes | Tag: Fantasy</a:t>
                      </a:r>
                    </a:p>
                    <a:p>
                      <a:r>
                        <a:rPr lang="en-US" sz="1000" b="0" dirty="0">
                          <a:latin typeface="Arial" panose="020B0604020202020204" pitchFamily="34" charset="0"/>
                          <a:cs typeface="Arial" panose="020B0604020202020204" pitchFamily="34" charset="0"/>
                        </a:rPr>
                        <a:t>2001-2010 = 839</a:t>
                      </a:r>
                    </a:p>
                    <a:p>
                      <a:r>
                        <a:rPr lang="en-US" sz="1000" b="0" dirty="0">
                          <a:latin typeface="Arial" panose="020B0604020202020204" pitchFamily="34" charset="0"/>
                          <a:cs typeface="Arial" panose="020B0604020202020204" pitchFamily="34" charset="0"/>
                        </a:rPr>
                        <a:t>2011-2021 = 1,749</a:t>
                      </a: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8550350"/>
                  </a:ext>
                </a:extLst>
              </a:tr>
            </a:tbl>
          </a:graphicData>
        </a:graphic>
      </p:graphicFrame>
      <p:pic>
        <p:nvPicPr>
          <p:cNvPr id="12" name="Picture 11" descr="Logo&#10;&#10;Description automatically generated">
            <a:extLst>
              <a:ext uri="{FF2B5EF4-FFF2-40B4-BE49-F238E27FC236}">
                <a16:creationId xmlns:a16="http://schemas.microsoft.com/office/drawing/2014/main" id="{0B5F20C6-608B-4280-A7A9-0A1AD83963A6}"/>
              </a:ext>
            </a:extLst>
          </p:cNvPr>
          <p:cNvPicPr>
            <a:picLocks noChangeAspect="1"/>
          </p:cNvPicPr>
          <p:nvPr/>
        </p:nvPicPr>
        <p:blipFill>
          <a:blip r:embed="rId2"/>
          <a:stretch>
            <a:fillRect/>
          </a:stretch>
        </p:blipFill>
        <p:spPr>
          <a:xfrm>
            <a:off x="10560194" y="4089542"/>
            <a:ext cx="956028" cy="956028"/>
          </a:xfrm>
          <a:prstGeom prst="rect">
            <a:avLst/>
          </a:prstGeom>
        </p:spPr>
      </p:pic>
      <p:pic>
        <p:nvPicPr>
          <p:cNvPr id="5" name="Picture 4" descr="Chart&#10;&#10;Description automatically generated">
            <a:extLst>
              <a:ext uri="{FF2B5EF4-FFF2-40B4-BE49-F238E27FC236}">
                <a16:creationId xmlns:a16="http://schemas.microsoft.com/office/drawing/2014/main" id="{14639A23-3B41-4A24-A6A8-F93D2DD9BBAA}"/>
              </a:ext>
            </a:extLst>
          </p:cNvPr>
          <p:cNvPicPr>
            <a:picLocks noChangeAspect="1"/>
          </p:cNvPicPr>
          <p:nvPr/>
        </p:nvPicPr>
        <p:blipFill>
          <a:blip r:embed="rId3"/>
          <a:stretch>
            <a:fillRect/>
          </a:stretch>
        </p:blipFill>
        <p:spPr>
          <a:xfrm>
            <a:off x="594396" y="1135574"/>
            <a:ext cx="3581048" cy="2844277"/>
          </a:xfrm>
          <a:prstGeom prst="rect">
            <a:avLst/>
          </a:prstGeom>
        </p:spPr>
      </p:pic>
      <p:pic>
        <p:nvPicPr>
          <p:cNvPr id="7" name="Picture 6" descr="Chart&#10;&#10;Description automatically generated">
            <a:extLst>
              <a:ext uri="{FF2B5EF4-FFF2-40B4-BE49-F238E27FC236}">
                <a16:creationId xmlns:a16="http://schemas.microsoft.com/office/drawing/2014/main" id="{12E62235-2BC0-41C1-BB93-79D00E7A55CB}"/>
              </a:ext>
            </a:extLst>
          </p:cNvPr>
          <p:cNvPicPr>
            <a:picLocks noChangeAspect="1"/>
          </p:cNvPicPr>
          <p:nvPr/>
        </p:nvPicPr>
        <p:blipFill>
          <a:blip r:embed="rId4"/>
          <a:stretch>
            <a:fillRect/>
          </a:stretch>
        </p:blipFill>
        <p:spPr>
          <a:xfrm>
            <a:off x="4256825" y="1135577"/>
            <a:ext cx="3581048" cy="2844277"/>
          </a:xfrm>
          <a:prstGeom prst="rect">
            <a:avLst/>
          </a:prstGeom>
        </p:spPr>
      </p:pic>
      <p:pic>
        <p:nvPicPr>
          <p:cNvPr id="10" name="Picture 9" descr="Chart&#10;&#10;Description automatically generated">
            <a:extLst>
              <a:ext uri="{FF2B5EF4-FFF2-40B4-BE49-F238E27FC236}">
                <a16:creationId xmlns:a16="http://schemas.microsoft.com/office/drawing/2014/main" id="{8CEB462D-10A1-411B-93CE-A288DAB249E2}"/>
              </a:ext>
            </a:extLst>
          </p:cNvPr>
          <p:cNvPicPr>
            <a:picLocks noChangeAspect="1"/>
          </p:cNvPicPr>
          <p:nvPr/>
        </p:nvPicPr>
        <p:blipFill>
          <a:blip r:embed="rId5"/>
          <a:stretch>
            <a:fillRect/>
          </a:stretch>
        </p:blipFill>
        <p:spPr>
          <a:xfrm>
            <a:off x="7935175" y="1135575"/>
            <a:ext cx="3581047" cy="2844276"/>
          </a:xfrm>
          <a:prstGeom prst="rect">
            <a:avLst/>
          </a:prstGeom>
        </p:spPr>
      </p:pic>
    </p:spTree>
    <p:extLst>
      <p:ext uri="{BB962C8B-B14F-4D97-AF65-F5344CB8AC3E}">
        <p14:creationId xmlns:p14="http://schemas.microsoft.com/office/powerpoint/2010/main" val="3381818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0664-26F9-43EC-820F-23A7509F1068}"/>
              </a:ext>
            </a:extLst>
          </p:cNvPr>
          <p:cNvSpPr>
            <a:spLocks noGrp="1"/>
          </p:cNvSpPr>
          <p:nvPr>
            <p:ph type="title"/>
          </p:nvPr>
        </p:nvSpPr>
        <p:spPr>
          <a:xfrm>
            <a:off x="825789" y="0"/>
            <a:ext cx="10515600" cy="1325563"/>
          </a:xfrm>
        </p:spPr>
        <p:txBody>
          <a:bodyPr/>
          <a:lstStyle/>
          <a:p>
            <a:pPr algn="ctr"/>
            <a:r>
              <a:rPr lang="en-US" dirty="0">
                <a:latin typeface="Arial" panose="020B0604020202020204" pitchFamily="34" charset="0"/>
                <a:cs typeface="Arial" panose="020B0604020202020204" pitchFamily="34" charset="0"/>
              </a:rPr>
              <a:t>Age Disparity | Tag: Romance</a:t>
            </a:r>
          </a:p>
        </p:txBody>
      </p:sp>
      <p:graphicFrame>
        <p:nvGraphicFramePr>
          <p:cNvPr id="11" name="Table 11">
            <a:extLst>
              <a:ext uri="{FF2B5EF4-FFF2-40B4-BE49-F238E27FC236}">
                <a16:creationId xmlns:a16="http://schemas.microsoft.com/office/drawing/2014/main" id="{8AA200FB-332B-4F66-9FEA-659105089F5C}"/>
              </a:ext>
            </a:extLst>
          </p:cNvPr>
          <p:cNvGraphicFramePr>
            <a:graphicFrameLocks noGrp="1"/>
          </p:cNvGraphicFramePr>
          <p:nvPr>
            <p:extLst>
              <p:ext uri="{D42A27DB-BD31-4B8C-83A1-F6EECF244321}">
                <p14:modId xmlns:p14="http://schemas.microsoft.com/office/powerpoint/2010/main" val="2381116993"/>
              </p:ext>
            </p:extLst>
          </p:nvPr>
        </p:nvGraphicFramePr>
        <p:xfrm>
          <a:off x="2278532" y="4089542"/>
          <a:ext cx="7132230" cy="2263140"/>
        </p:xfrm>
        <a:graphic>
          <a:graphicData uri="http://schemas.openxmlformats.org/drawingml/2006/table">
            <a:tbl>
              <a:tblPr firstRow="1" bandRow="1">
                <a:tableStyleId>{5C22544A-7EE6-4342-B048-85BDC9FD1C3A}</a:tableStyleId>
              </a:tblPr>
              <a:tblGrid>
                <a:gridCol w="1474475">
                  <a:extLst>
                    <a:ext uri="{9D8B030D-6E8A-4147-A177-3AD203B41FA5}">
                      <a16:colId xmlns:a16="http://schemas.microsoft.com/office/drawing/2014/main" val="3648690488"/>
                    </a:ext>
                  </a:extLst>
                </a:gridCol>
                <a:gridCol w="1809992">
                  <a:extLst>
                    <a:ext uri="{9D8B030D-6E8A-4147-A177-3AD203B41FA5}">
                      <a16:colId xmlns:a16="http://schemas.microsoft.com/office/drawing/2014/main" val="1608713157"/>
                    </a:ext>
                  </a:extLst>
                </a:gridCol>
                <a:gridCol w="1897583">
                  <a:extLst>
                    <a:ext uri="{9D8B030D-6E8A-4147-A177-3AD203B41FA5}">
                      <a16:colId xmlns:a16="http://schemas.microsoft.com/office/drawing/2014/main" val="3849329076"/>
                    </a:ext>
                  </a:extLst>
                </a:gridCol>
                <a:gridCol w="1950180">
                  <a:extLst>
                    <a:ext uri="{9D8B030D-6E8A-4147-A177-3AD203B41FA5}">
                      <a16:colId xmlns:a16="http://schemas.microsoft.com/office/drawing/2014/main" val="979873077"/>
                    </a:ext>
                  </a:extLst>
                </a:gridCol>
              </a:tblGrid>
              <a:tr h="434340">
                <a:tc>
                  <a:txBody>
                    <a:bodyPr/>
                    <a:lstStyle/>
                    <a:p>
                      <a:r>
                        <a:rPr lang="en-US" sz="1200" b="0" dirty="0">
                          <a:latin typeface="Arial" panose="020B0604020202020204" pitchFamily="34" charset="0"/>
                          <a:cs typeface="Arial" panose="020B0604020202020204" pitchFamily="34" charset="0"/>
                        </a:rPr>
                        <a:t>Years</a:t>
                      </a:r>
                    </a:p>
                  </a:txBody>
                  <a:tcPr>
                    <a:solidFill>
                      <a:srgbClr val="980043"/>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rgbClr val="980043"/>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rgbClr val="980043"/>
                    </a:solidFill>
                  </a:tcPr>
                </a:tc>
                <a:tc>
                  <a:txBody>
                    <a:bodyPr/>
                    <a:lstStyle/>
                    <a:p>
                      <a:r>
                        <a:rPr lang="en-US" sz="1100" b="0" u="none" dirty="0">
                          <a:latin typeface="Arial" panose="020B0604020202020204" pitchFamily="34" charset="0"/>
                          <a:cs typeface="Arial" panose="020B0604020202020204" pitchFamily="34" charset="0"/>
                        </a:rPr>
                        <a:t>Position    Avg Age    Diff</a:t>
                      </a:r>
                    </a:p>
                  </a:txBody>
                  <a:tcPr>
                    <a:solidFill>
                      <a:srgbClr val="980043"/>
                    </a:solidFill>
                  </a:tcPr>
                </a:tc>
                <a:extLst>
                  <a:ext uri="{0D108BD9-81ED-4DB2-BD59-A6C34878D82A}">
                    <a16:rowId xmlns:a16="http://schemas.microsoft.com/office/drawing/2014/main" val="1192709562"/>
                  </a:ext>
                </a:extLst>
              </a:tr>
              <a:tr h="358435">
                <a:tc>
                  <a:txBody>
                    <a:bodyPr/>
                    <a:lstStyle/>
                    <a:p>
                      <a:r>
                        <a:rPr lang="en-US" sz="1200" b="0" dirty="0">
                          <a:latin typeface="Arial" panose="020B0604020202020204" pitchFamily="34" charset="0"/>
                          <a:cs typeface="Arial" panose="020B0604020202020204" pitchFamily="34" charset="0"/>
                        </a:rPr>
                        <a:t>2001-2021</a:t>
                      </a:r>
                    </a:p>
                  </a:txBody>
                  <a:tcPr/>
                </a:tc>
                <a:tc>
                  <a:txBody>
                    <a:bodyPr/>
                    <a:lstStyle/>
                    <a:p>
                      <a:r>
                        <a:rPr lang="en-US" sz="1100" b="0" dirty="0">
                          <a:latin typeface="Arial" panose="020B0604020202020204" pitchFamily="34" charset="0"/>
                          <a:cs typeface="Arial" panose="020B0604020202020204" pitchFamily="34" charset="0"/>
                        </a:rPr>
                        <a:t>1 actor         37.7</a:t>
                      </a:r>
                    </a:p>
                    <a:p>
                      <a:r>
                        <a:rPr lang="en-US" sz="1100" b="0" dirty="0">
                          <a:latin typeface="Arial" panose="020B0604020202020204" pitchFamily="34" charset="0"/>
                          <a:cs typeface="Arial" panose="020B0604020202020204" pitchFamily="34" charset="0"/>
                        </a:rPr>
                        <a:t>1 actress     34.1         -3.6</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37.8</a:t>
                      </a:r>
                    </a:p>
                    <a:p>
                      <a:r>
                        <a:rPr lang="en-US" sz="1100" b="0" dirty="0">
                          <a:solidFill>
                            <a:schemeClr val="bg1"/>
                          </a:solidFill>
                          <a:latin typeface="Arial" panose="020B0604020202020204" pitchFamily="34" charset="0"/>
                          <a:cs typeface="Arial" panose="020B0604020202020204" pitchFamily="34" charset="0"/>
                        </a:rPr>
                        <a:t>2 actress   33.3         -4.5</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42.0</a:t>
                      </a:r>
                    </a:p>
                    <a:p>
                      <a:r>
                        <a:rPr lang="en-US" sz="1100" b="0" dirty="0">
                          <a:solidFill>
                            <a:schemeClr val="bg1"/>
                          </a:solidFill>
                          <a:latin typeface="Arial" panose="020B0604020202020204" pitchFamily="34" charset="0"/>
                          <a:cs typeface="Arial" panose="020B0604020202020204" pitchFamily="34" charset="0"/>
                        </a:rPr>
                        <a:t>3 actress   37.1         -4.9</a:t>
                      </a:r>
                    </a:p>
                  </a:txBody>
                  <a:tcPr/>
                </a:tc>
                <a:extLst>
                  <a:ext uri="{0D108BD9-81ED-4DB2-BD59-A6C34878D82A}">
                    <a16:rowId xmlns:a16="http://schemas.microsoft.com/office/drawing/2014/main" val="1824736968"/>
                  </a:ext>
                </a:extLst>
              </a:tr>
              <a:tr h="0">
                <a:tc>
                  <a:txBody>
                    <a:bodyPr/>
                    <a:lstStyle/>
                    <a:p>
                      <a:r>
                        <a:rPr lang="en-US" sz="1200" b="0" dirty="0">
                          <a:solidFill>
                            <a:schemeClr val="bg1"/>
                          </a:solidFill>
                          <a:latin typeface="Arial" panose="020B0604020202020204" pitchFamily="34" charset="0"/>
                          <a:cs typeface="Arial" panose="020B0604020202020204" pitchFamily="34" charset="0"/>
                        </a:rPr>
                        <a:t>2001-2010</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36.3</a:t>
                      </a:r>
                    </a:p>
                    <a:p>
                      <a:r>
                        <a:rPr lang="en-US" sz="1100" b="0" dirty="0">
                          <a:solidFill>
                            <a:schemeClr val="bg1"/>
                          </a:solidFill>
                          <a:latin typeface="Arial" panose="020B0604020202020204" pitchFamily="34" charset="0"/>
                          <a:cs typeface="Arial" panose="020B0604020202020204" pitchFamily="34" charset="0"/>
                        </a:rPr>
                        <a:t>1 actress    32.7          -3.6</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36.8</a:t>
                      </a:r>
                    </a:p>
                    <a:p>
                      <a:r>
                        <a:rPr lang="en-US" sz="1100" b="0" dirty="0">
                          <a:solidFill>
                            <a:schemeClr val="bg1"/>
                          </a:solidFill>
                          <a:latin typeface="Arial" panose="020B0604020202020204" pitchFamily="34" charset="0"/>
                          <a:cs typeface="Arial" panose="020B0604020202020204" pitchFamily="34" charset="0"/>
                        </a:rPr>
                        <a:t>2 actress    31.8        -5</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40.6</a:t>
                      </a:r>
                    </a:p>
                    <a:p>
                      <a:r>
                        <a:rPr lang="en-US" sz="1100" b="0" dirty="0">
                          <a:solidFill>
                            <a:schemeClr val="bg1"/>
                          </a:solidFill>
                          <a:latin typeface="Arial" panose="020B0604020202020204" pitchFamily="34" charset="0"/>
                          <a:cs typeface="Arial" panose="020B0604020202020204" pitchFamily="34" charset="0"/>
                        </a:rPr>
                        <a:t>3 actress    34.9        -5.7</a:t>
                      </a:r>
                    </a:p>
                  </a:txBody>
                  <a:tcPr/>
                </a:tc>
                <a:extLst>
                  <a:ext uri="{0D108BD9-81ED-4DB2-BD59-A6C34878D82A}">
                    <a16:rowId xmlns:a16="http://schemas.microsoft.com/office/drawing/2014/main" val="227765657"/>
                  </a:ext>
                </a:extLst>
              </a:tr>
              <a:tr h="291130">
                <a:tc>
                  <a:txBody>
                    <a:bodyPr/>
                    <a:lstStyle/>
                    <a:p>
                      <a:r>
                        <a:rPr lang="en-US" sz="1200" b="0" dirty="0">
                          <a:solidFill>
                            <a:schemeClr val="bg1"/>
                          </a:solidFill>
                          <a:latin typeface="Arial" panose="020B0604020202020204" pitchFamily="34" charset="0"/>
                          <a:cs typeface="Arial" panose="020B0604020202020204" pitchFamily="34" charset="0"/>
                        </a:rPr>
                        <a:t>2011-2021</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38.8</a:t>
                      </a:r>
                    </a:p>
                    <a:p>
                      <a:r>
                        <a:rPr lang="en-US" sz="1100" b="0" dirty="0">
                          <a:solidFill>
                            <a:schemeClr val="bg1"/>
                          </a:solidFill>
                          <a:latin typeface="Arial" panose="020B0604020202020204" pitchFamily="34" charset="0"/>
                          <a:cs typeface="Arial" panose="020B0604020202020204" pitchFamily="34" charset="0"/>
                        </a:rPr>
                        <a:t>1 actress    35.0          -3.8</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38.6</a:t>
                      </a:r>
                    </a:p>
                    <a:p>
                      <a:r>
                        <a:rPr lang="en-US" sz="1100" b="0" dirty="0">
                          <a:solidFill>
                            <a:schemeClr val="bg1"/>
                          </a:solidFill>
                          <a:latin typeface="Arial" panose="020B0604020202020204" pitchFamily="34" charset="0"/>
                          <a:cs typeface="Arial" panose="020B0604020202020204" pitchFamily="34" charset="0"/>
                        </a:rPr>
                        <a:t>2 actress    34.4        -4.2</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43.1</a:t>
                      </a:r>
                    </a:p>
                    <a:p>
                      <a:r>
                        <a:rPr lang="en-US" sz="1100" b="0" dirty="0">
                          <a:solidFill>
                            <a:schemeClr val="bg1"/>
                          </a:solidFill>
                          <a:latin typeface="Arial" panose="020B0604020202020204" pitchFamily="34" charset="0"/>
                          <a:cs typeface="Arial" panose="020B0604020202020204" pitchFamily="34" charset="0"/>
                        </a:rPr>
                        <a:t>3 actress    38.7        -4.1</a:t>
                      </a:r>
                    </a:p>
                  </a:txBody>
                  <a:tcPr/>
                </a:tc>
                <a:extLst>
                  <a:ext uri="{0D108BD9-81ED-4DB2-BD59-A6C34878D82A}">
                    <a16:rowId xmlns:a16="http://schemas.microsoft.com/office/drawing/2014/main" val="2454981291"/>
                  </a:ext>
                </a:extLst>
              </a:tr>
              <a:tr h="548640">
                <a:tc gridSpan="4">
                  <a:txBody>
                    <a:bodyPr/>
                    <a:lstStyle/>
                    <a:p>
                      <a:r>
                        <a:rPr lang="en-US" sz="1000" b="0" dirty="0">
                          <a:latin typeface="Arial" panose="020B0604020202020204" pitchFamily="34" charset="0"/>
                          <a:cs typeface="Arial" panose="020B0604020202020204" pitchFamily="34" charset="0"/>
                        </a:rPr>
                        <a:t>*mean/averages will look off because the number of titles per decade changes | Tag: Romance</a:t>
                      </a:r>
                    </a:p>
                    <a:p>
                      <a:r>
                        <a:rPr lang="en-US" sz="1000" b="0" dirty="0">
                          <a:latin typeface="Arial" panose="020B0604020202020204" pitchFamily="34" charset="0"/>
                          <a:cs typeface="Arial" panose="020B0604020202020204" pitchFamily="34" charset="0"/>
                        </a:rPr>
                        <a:t>2001-2010 = 2,983</a:t>
                      </a:r>
                    </a:p>
                    <a:p>
                      <a:r>
                        <a:rPr lang="en-US" sz="1000" b="0" dirty="0">
                          <a:latin typeface="Arial" panose="020B0604020202020204" pitchFamily="34" charset="0"/>
                          <a:cs typeface="Arial" panose="020B0604020202020204" pitchFamily="34" charset="0"/>
                        </a:rPr>
                        <a:t>2011-2021 = 4,530</a:t>
                      </a: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8550350"/>
                  </a:ext>
                </a:extLst>
              </a:tr>
            </a:tbl>
          </a:graphicData>
        </a:graphic>
      </p:graphicFrame>
      <p:pic>
        <p:nvPicPr>
          <p:cNvPr id="12" name="Picture 11" descr="Logo&#10;&#10;Description automatically generated">
            <a:extLst>
              <a:ext uri="{FF2B5EF4-FFF2-40B4-BE49-F238E27FC236}">
                <a16:creationId xmlns:a16="http://schemas.microsoft.com/office/drawing/2014/main" id="{0B5F20C6-608B-4280-A7A9-0A1AD83963A6}"/>
              </a:ext>
            </a:extLst>
          </p:cNvPr>
          <p:cNvPicPr>
            <a:picLocks noChangeAspect="1"/>
          </p:cNvPicPr>
          <p:nvPr/>
        </p:nvPicPr>
        <p:blipFill>
          <a:blip r:embed="rId2"/>
          <a:stretch>
            <a:fillRect/>
          </a:stretch>
        </p:blipFill>
        <p:spPr>
          <a:xfrm>
            <a:off x="10547783" y="4089542"/>
            <a:ext cx="956028" cy="956028"/>
          </a:xfrm>
          <a:prstGeom prst="rect">
            <a:avLst/>
          </a:prstGeom>
        </p:spPr>
      </p:pic>
      <p:pic>
        <p:nvPicPr>
          <p:cNvPr id="4" name="Picture 3" descr="Chart&#10;&#10;Description automatically generated">
            <a:extLst>
              <a:ext uri="{FF2B5EF4-FFF2-40B4-BE49-F238E27FC236}">
                <a16:creationId xmlns:a16="http://schemas.microsoft.com/office/drawing/2014/main" id="{8AE6B859-5719-4772-A16D-F901045A9113}"/>
              </a:ext>
            </a:extLst>
          </p:cNvPr>
          <p:cNvPicPr>
            <a:picLocks noChangeAspect="1"/>
          </p:cNvPicPr>
          <p:nvPr/>
        </p:nvPicPr>
        <p:blipFill>
          <a:blip r:embed="rId3"/>
          <a:stretch>
            <a:fillRect/>
          </a:stretch>
        </p:blipFill>
        <p:spPr>
          <a:xfrm>
            <a:off x="576659" y="1135575"/>
            <a:ext cx="3581047" cy="2844276"/>
          </a:xfrm>
          <a:prstGeom prst="rect">
            <a:avLst/>
          </a:prstGeom>
        </p:spPr>
      </p:pic>
      <p:pic>
        <p:nvPicPr>
          <p:cNvPr id="8" name="Picture 7" descr="Chart, timeline&#10;&#10;Description automatically generated">
            <a:extLst>
              <a:ext uri="{FF2B5EF4-FFF2-40B4-BE49-F238E27FC236}">
                <a16:creationId xmlns:a16="http://schemas.microsoft.com/office/drawing/2014/main" id="{09F87655-256F-419B-BFBF-5BCB56C18076}"/>
              </a:ext>
            </a:extLst>
          </p:cNvPr>
          <p:cNvPicPr>
            <a:picLocks noChangeAspect="1"/>
          </p:cNvPicPr>
          <p:nvPr/>
        </p:nvPicPr>
        <p:blipFill>
          <a:blip r:embed="rId4"/>
          <a:stretch>
            <a:fillRect/>
          </a:stretch>
        </p:blipFill>
        <p:spPr>
          <a:xfrm>
            <a:off x="4255008" y="1135574"/>
            <a:ext cx="3581047" cy="2844276"/>
          </a:xfrm>
          <a:prstGeom prst="rect">
            <a:avLst/>
          </a:prstGeom>
        </p:spPr>
      </p:pic>
      <p:pic>
        <p:nvPicPr>
          <p:cNvPr id="13" name="Picture 12" descr="Chart&#10;&#10;Description automatically generated">
            <a:extLst>
              <a:ext uri="{FF2B5EF4-FFF2-40B4-BE49-F238E27FC236}">
                <a16:creationId xmlns:a16="http://schemas.microsoft.com/office/drawing/2014/main" id="{C7B97EB3-8701-4B13-9C31-8F6B54EDFE23}"/>
              </a:ext>
            </a:extLst>
          </p:cNvPr>
          <p:cNvPicPr>
            <a:picLocks noChangeAspect="1"/>
          </p:cNvPicPr>
          <p:nvPr/>
        </p:nvPicPr>
        <p:blipFill>
          <a:blip r:embed="rId5"/>
          <a:stretch>
            <a:fillRect/>
          </a:stretch>
        </p:blipFill>
        <p:spPr>
          <a:xfrm>
            <a:off x="7922764" y="1135574"/>
            <a:ext cx="3581047" cy="2844276"/>
          </a:xfrm>
          <a:prstGeom prst="rect">
            <a:avLst/>
          </a:prstGeom>
        </p:spPr>
      </p:pic>
    </p:spTree>
    <p:extLst>
      <p:ext uri="{BB962C8B-B14F-4D97-AF65-F5344CB8AC3E}">
        <p14:creationId xmlns:p14="http://schemas.microsoft.com/office/powerpoint/2010/main" val="4222687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0664-26F9-43EC-820F-23A7509F1068}"/>
              </a:ext>
            </a:extLst>
          </p:cNvPr>
          <p:cNvSpPr>
            <a:spLocks noGrp="1"/>
          </p:cNvSpPr>
          <p:nvPr>
            <p:ph type="title"/>
          </p:nvPr>
        </p:nvSpPr>
        <p:spPr>
          <a:xfrm>
            <a:off x="838200" y="0"/>
            <a:ext cx="10515600" cy="1325563"/>
          </a:xfrm>
        </p:spPr>
        <p:txBody>
          <a:bodyPr/>
          <a:lstStyle/>
          <a:p>
            <a:pPr algn="ctr"/>
            <a:r>
              <a:rPr lang="en-US" dirty="0">
                <a:latin typeface="Arial" panose="020B0604020202020204" pitchFamily="34" charset="0"/>
                <a:cs typeface="Arial" panose="020B0604020202020204" pitchFamily="34" charset="0"/>
              </a:rPr>
              <a:t>Age Disparity | Tag: Sci-Fi</a:t>
            </a:r>
          </a:p>
        </p:txBody>
      </p:sp>
      <p:graphicFrame>
        <p:nvGraphicFramePr>
          <p:cNvPr id="11" name="Table 11">
            <a:extLst>
              <a:ext uri="{FF2B5EF4-FFF2-40B4-BE49-F238E27FC236}">
                <a16:creationId xmlns:a16="http://schemas.microsoft.com/office/drawing/2014/main" id="{8AA200FB-332B-4F66-9FEA-659105089F5C}"/>
              </a:ext>
            </a:extLst>
          </p:cNvPr>
          <p:cNvGraphicFramePr>
            <a:graphicFrameLocks noGrp="1"/>
          </p:cNvGraphicFramePr>
          <p:nvPr>
            <p:extLst>
              <p:ext uri="{D42A27DB-BD31-4B8C-83A1-F6EECF244321}">
                <p14:modId xmlns:p14="http://schemas.microsoft.com/office/powerpoint/2010/main" val="1092699446"/>
              </p:ext>
            </p:extLst>
          </p:nvPr>
        </p:nvGraphicFramePr>
        <p:xfrm>
          <a:off x="2290943" y="4089542"/>
          <a:ext cx="7132230" cy="2263140"/>
        </p:xfrm>
        <a:graphic>
          <a:graphicData uri="http://schemas.openxmlformats.org/drawingml/2006/table">
            <a:tbl>
              <a:tblPr firstRow="1" bandRow="1">
                <a:tableStyleId>{073A0DAA-6AF3-43AB-8588-CEC1D06C72B9}</a:tableStyleId>
              </a:tblPr>
              <a:tblGrid>
                <a:gridCol w="1474475">
                  <a:extLst>
                    <a:ext uri="{9D8B030D-6E8A-4147-A177-3AD203B41FA5}">
                      <a16:colId xmlns:a16="http://schemas.microsoft.com/office/drawing/2014/main" val="3648690488"/>
                    </a:ext>
                  </a:extLst>
                </a:gridCol>
                <a:gridCol w="1809992">
                  <a:extLst>
                    <a:ext uri="{9D8B030D-6E8A-4147-A177-3AD203B41FA5}">
                      <a16:colId xmlns:a16="http://schemas.microsoft.com/office/drawing/2014/main" val="1608713157"/>
                    </a:ext>
                  </a:extLst>
                </a:gridCol>
                <a:gridCol w="1897583">
                  <a:extLst>
                    <a:ext uri="{9D8B030D-6E8A-4147-A177-3AD203B41FA5}">
                      <a16:colId xmlns:a16="http://schemas.microsoft.com/office/drawing/2014/main" val="3849329076"/>
                    </a:ext>
                  </a:extLst>
                </a:gridCol>
                <a:gridCol w="1950180">
                  <a:extLst>
                    <a:ext uri="{9D8B030D-6E8A-4147-A177-3AD203B41FA5}">
                      <a16:colId xmlns:a16="http://schemas.microsoft.com/office/drawing/2014/main" val="979873077"/>
                    </a:ext>
                  </a:extLst>
                </a:gridCol>
              </a:tblGrid>
              <a:tr h="434340">
                <a:tc>
                  <a:txBody>
                    <a:bodyPr/>
                    <a:lstStyle/>
                    <a:p>
                      <a:r>
                        <a:rPr lang="en-US" sz="1200" b="0" dirty="0">
                          <a:latin typeface="Arial" panose="020B0604020202020204" pitchFamily="34" charset="0"/>
                          <a:cs typeface="Arial" panose="020B0604020202020204" pitchFamily="34" charset="0"/>
                        </a:rPr>
                        <a:t>Years</a:t>
                      </a:r>
                    </a:p>
                  </a:txBody>
                  <a:tcPr/>
                </a:tc>
                <a:tc>
                  <a:txBody>
                    <a:bodyPr/>
                    <a:lstStyle/>
                    <a:p>
                      <a:r>
                        <a:rPr lang="en-US" sz="1100" b="0" u="none" dirty="0">
                          <a:latin typeface="Arial" panose="020B0604020202020204" pitchFamily="34" charset="0"/>
                          <a:cs typeface="Arial" panose="020B0604020202020204" pitchFamily="34" charset="0"/>
                        </a:rPr>
                        <a:t>Position      Avg Age    Diff</a:t>
                      </a:r>
                    </a:p>
                  </a:txBody>
                  <a:tcPr/>
                </a:tc>
                <a:tc>
                  <a:txBody>
                    <a:bodyPr/>
                    <a:lstStyle/>
                    <a:p>
                      <a:r>
                        <a:rPr lang="en-US" sz="1100" b="0" u="none" dirty="0">
                          <a:latin typeface="Arial" panose="020B0604020202020204" pitchFamily="34" charset="0"/>
                          <a:cs typeface="Arial" panose="020B0604020202020204" pitchFamily="34" charset="0"/>
                        </a:rPr>
                        <a:t>Position   Avg Age    Diff</a:t>
                      </a:r>
                    </a:p>
                  </a:txBody>
                  <a:tcPr/>
                </a:tc>
                <a:tc>
                  <a:txBody>
                    <a:bodyPr/>
                    <a:lstStyle/>
                    <a:p>
                      <a:r>
                        <a:rPr lang="en-US" sz="1100" b="0" u="none" dirty="0">
                          <a:latin typeface="Arial" panose="020B0604020202020204" pitchFamily="34" charset="0"/>
                          <a:cs typeface="Arial" panose="020B0604020202020204" pitchFamily="34" charset="0"/>
                        </a:rPr>
                        <a:t>Position    Avg Age    Diff</a:t>
                      </a:r>
                    </a:p>
                  </a:txBody>
                  <a:tcPr/>
                </a:tc>
                <a:extLst>
                  <a:ext uri="{0D108BD9-81ED-4DB2-BD59-A6C34878D82A}">
                    <a16:rowId xmlns:a16="http://schemas.microsoft.com/office/drawing/2014/main" val="1192709562"/>
                  </a:ext>
                </a:extLst>
              </a:tr>
              <a:tr h="354297">
                <a:tc>
                  <a:txBody>
                    <a:bodyPr/>
                    <a:lstStyle/>
                    <a:p>
                      <a:r>
                        <a:rPr lang="en-US" sz="1200" b="0" dirty="0">
                          <a:latin typeface="Arial" panose="020B0604020202020204" pitchFamily="34" charset="0"/>
                          <a:cs typeface="Arial" panose="020B0604020202020204" pitchFamily="34" charset="0"/>
                        </a:rPr>
                        <a:t>2001-2021</a:t>
                      </a:r>
                    </a:p>
                  </a:txBody>
                  <a:tcPr/>
                </a:tc>
                <a:tc>
                  <a:txBody>
                    <a:bodyPr/>
                    <a:lstStyle/>
                    <a:p>
                      <a:r>
                        <a:rPr lang="en-US" sz="1100" b="0" dirty="0">
                          <a:latin typeface="Arial" panose="020B0604020202020204" pitchFamily="34" charset="0"/>
                          <a:cs typeface="Arial" panose="020B0604020202020204" pitchFamily="34" charset="0"/>
                        </a:rPr>
                        <a:t>1 actor         42.1</a:t>
                      </a:r>
                    </a:p>
                    <a:p>
                      <a:r>
                        <a:rPr lang="en-US" sz="1100" b="0" dirty="0">
                          <a:latin typeface="Arial" panose="020B0604020202020204" pitchFamily="34" charset="0"/>
                          <a:cs typeface="Arial" panose="020B0604020202020204" pitchFamily="34" charset="0"/>
                        </a:rPr>
                        <a:t>1 actress     34.9         -7.2</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42.1</a:t>
                      </a:r>
                    </a:p>
                    <a:p>
                      <a:r>
                        <a:rPr lang="en-US" sz="1100" b="0" dirty="0">
                          <a:solidFill>
                            <a:schemeClr val="bg1"/>
                          </a:solidFill>
                          <a:latin typeface="Arial" panose="020B0604020202020204" pitchFamily="34" charset="0"/>
                          <a:cs typeface="Arial" panose="020B0604020202020204" pitchFamily="34" charset="0"/>
                        </a:rPr>
                        <a:t>2 actress   33.7         -8.4</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43.9</a:t>
                      </a:r>
                    </a:p>
                    <a:p>
                      <a:r>
                        <a:rPr lang="en-US" sz="1100" b="0" dirty="0">
                          <a:solidFill>
                            <a:schemeClr val="bg1"/>
                          </a:solidFill>
                          <a:latin typeface="Arial" panose="020B0604020202020204" pitchFamily="34" charset="0"/>
                          <a:cs typeface="Arial" panose="020B0604020202020204" pitchFamily="34" charset="0"/>
                        </a:rPr>
                        <a:t>3 actress   34.7         -9.2</a:t>
                      </a:r>
                    </a:p>
                  </a:txBody>
                  <a:tcPr/>
                </a:tc>
                <a:extLst>
                  <a:ext uri="{0D108BD9-81ED-4DB2-BD59-A6C34878D82A}">
                    <a16:rowId xmlns:a16="http://schemas.microsoft.com/office/drawing/2014/main" val="1824736968"/>
                  </a:ext>
                </a:extLst>
              </a:tr>
              <a:tr h="217206">
                <a:tc>
                  <a:txBody>
                    <a:bodyPr/>
                    <a:lstStyle/>
                    <a:p>
                      <a:r>
                        <a:rPr lang="en-US" sz="1200" b="0" dirty="0">
                          <a:solidFill>
                            <a:schemeClr val="bg1"/>
                          </a:solidFill>
                          <a:latin typeface="Arial" panose="020B0604020202020204" pitchFamily="34" charset="0"/>
                          <a:cs typeface="Arial" panose="020B0604020202020204" pitchFamily="34" charset="0"/>
                        </a:rPr>
                        <a:t>2001-2010</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40.3</a:t>
                      </a:r>
                    </a:p>
                    <a:p>
                      <a:r>
                        <a:rPr lang="en-US" sz="1100" b="0" dirty="0">
                          <a:solidFill>
                            <a:schemeClr val="bg1"/>
                          </a:solidFill>
                          <a:latin typeface="Arial" panose="020B0604020202020204" pitchFamily="34" charset="0"/>
                          <a:cs typeface="Arial" panose="020B0604020202020204" pitchFamily="34" charset="0"/>
                        </a:rPr>
                        <a:t>1 actress    32.7          -7.6</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38.8</a:t>
                      </a:r>
                    </a:p>
                    <a:p>
                      <a:r>
                        <a:rPr lang="en-US" sz="1100" b="0" dirty="0">
                          <a:solidFill>
                            <a:schemeClr val="bg1"/>
                          </a:solidFill>
                          <a:latin typeface="Arial" panose="020B0604020202020204" pitchFamily="34" charset="0"/>
                          <a:cs typeface="Arial" panose="020B0604020202020204" pitchFamily="34" charset="0"/>
                        </a:rPr>
                        <a:t>2 actress    31.7        -7.1</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40.5</a:t>
                      </a:r>
                    </a:p>
                    <a:p>
                      <a:r>
                        <a:rPr lang="en-US" sz="1100" b="0" dirty="0">
                          <a:solidFill>
                            <a:schemeClr val="bg1"/>
                          </a:solidFill>
                          <a:latin typeface="Arial" panose="020B0604020202020204" pitchFamily="34" charset="0"/>
                          <a:cs typeface="Arial" panose="020B0604020202020204" pitchFamily="34" charset="0"/>
                        </a:rPr>
                        <a:t>3 actress    34.3        -6.2</a:t>
                      </a:r>
                    </a:p>
                  </a:txBody>
                  <a:tcPr/>
                </a:tc>
                <a:extLst>
                  <a:ext uri="{0D108BD9-81ED-4DB2-BD59-A6C34878D82A}">
                    <a16:rowId xmlns:a16="http://schemas.microsoft.com/office/drawing/2014/main" val="227765657"/>
                  </a:ext>
                </a:extLst>
              </a:tr>
              <a:tr h="349056">
                <a:tc>
                  <a:txBody>
                    <a:bodyPr/>
                    <a:lstStyle/>
                    <a:p>
                      <a:r>
                        <a:rPr lang="en-US" sz="1200" b="0" dirty="0">
                          <a:solidFill>
                            <a:schemeClr val="bg1"/>
                          </a:solidFill>
                          <a:latin typeface="Arial" panose="020B0604020202020204" pitchFamily="34" charset="0"/>
                          <a:cs typeface="Arial" panose="020B0604020202020204" pitchFamily="34" charset="0"/>
                        </a:rPr>
                        <a:t>2011-2021</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1 actor        43.1</a:t>
                      </a:r>
                    </a:p>
                    <a:p>
                      <a:r>
                        <a:rPr lang="en-US" sz="1100" b="0" dirty="0">
                          <a:solidFill>
                            <a:schemeClr val="bg1"/>
                          </a:solidFill>
                          <a:latin typeface="Arial" panose="020B0604020202020204" pitchFamily="34" charset="0"/>
                          <a:cs typeface="Arial" panose="020B0604020202020204" pitchFamily="34" charset="0"/>
                        </a:rPr>
                        <a:t>1 actress    35.6          -7.5</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2 actor        43.5</a:t>
                      </a:r>
                    </a:p>
                    <a:p>
                      <a:r>
                        <a:rPr lang="en-US" sz="1100" b="0" dirty="0">
                          <a:solidFill>
                            <a:schemeClr val="bg1"/>
                          </a:solidFill>
                          <a:latin typeface="Arial" panose="020B0604020202020204" pitchFamily="34" charset="0"/>
                          <a:cs typeface="Arial" panose="020B0604020202020204" pitchFamily="34" charset="0"/>
                        </a:rPr>
                        <a:t>2 actress    34.8        -8.7</a:t>
                      </a:r>
                    </a:p>
                  </a:txBody>
                  <a:tcPr/>
                </a:tc>
                <a:tc>
                  <a:txBody>
                    <a:bodyPr/>
                    <a:lstStyle/>
                    <a:p>
                      <a:r>
                        <a:rPr lang="en-US" sz="1100" b="0" dirty="0">
                          <a:solidFill>
                            <a:schemeClr val="bg1"/>
                          </a:solidFill>
                          <a:latin typeface="Arial" panose="020B0604020202020204" pitchFamily="34" charset="0"/>
                          <a:cs typeface="Arial" panose="020B0604020202020204" pitchFamily="34" charset="0"/>
                        </a:rPr>
                        <a:t>3 actor        45.5</a:t>
                      </a:r>
                    </a:p>
                    <a:p>
                      <a:r>
                        <a:rPr lang="en-US" sz="1100" b="0" dirty="0">
                          <a:solidFill>
                            <a:schemeClr val="bg1"/>
                          </a:solidFill>
                          <a:latin typeface="Arial" panose="020B0604020202020204" pitchFamily="34" charset="0"/>
                          <a:cs typeface="Arial" panose="020B0604020202020204" pitchFamily="34" charset="0"/>
                        </a:rPr>
                        <a:t>3 actress    34.9        -10.6</a:t>
                      </a:r>
                    </a:p>
                  </a:txBody>
                  <a:tcPr/>
                </a:tc>
                <a:extLst>
                  <a:ext uri="{0D108BD9-81ED-4DB2-BD59-A6C34878D82A}">
                    <a16:rowId xmlns:a16="http://schemas.microsoft.com/office/drawing/2014/main" val="2454981291"/>
                  </a:ext>
                </a:extLst>
              </a:tr>
              <a:tr h="548640">
                <a:tc gridSpan="4">
                  <a:txBody>
                    <a:bodyPr/>
                    <a:lstStyle/>
                    <a:p>
                      <a:r>
                        <a:rPr lang="en-US" sz="1000" b="0" dirty="0">
                          <a:latin typeface="Arial" panose="020B0604020202020204" pitchFamily="34" charset="0"/>
                          <a:cs typeface="Arial" panose="020B0604020202020204" pitchFamily="34" charset="0"/>
                        </a:rPr>
                        <a:t>*mean/averages will look off because the number of titles per decade changes | Tag: Sci-Fi</a:t>
                      </a:r>
                    </a:p>
                    <a:p>
                      <a:r>
                        <a:rPr lang="en-US" sz="1000" b="0" dirty="0">
                          <a:latin typeface="Arial" panose="020B0604020202020204" pitchFamily="34" charset="0"/>
                          <a:cs typeface="Arial" panose="020B0604020202020204" pitchFamily="34" charset="0"/>
                        </a:rPr>
                        <a:t>2001-2010 = 714</a:t>
                      </a:r>
                    </a:p>
                    <a:p>
                      <a:r>
                        <a:rPr lang="en-US" sz="1000" b="0" dirty="0">
                          <a:latin typeface="Arial" panose="020B0604020202020204" pitchFamily="34" charset="0"/>
                          <a:cs typeface="Arial" panose="020B0604020202020204" pitchFamily="34" charset="0"/>
                        </a:rPr>
                        <a:t>2011-2021 = 1,716</a:t>
                      </a: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8550350"/>
                  </a:ext>
                </a:extLst>
              </a:tr>
            </a:tbl>
          </a:graphicData>
        </a:graphic>
      </p:graphicFrame>
      <p:pic>
        <p:nvPicPr>
          <p:cNvPr id="12" name="Picture 11" descr="Logo&#10;&#10;Description automatically generated">
            <a:extLst>
              <a:ext uri="{FF2B5EF4-FFF2-40B4-BE49-F238E27FC236}">
                <a16:creationId xmlns:a16="http://schemas.microsoft.com/office/drawing/2014/main" id="{0B5F20C6-608B-4280-A7A9-0A1AD83963A6}"/>
              </a:ext>
            </a:extLst>
          </p:cNvPr>
          <p:cNvPicPr>
            <a:picLocks noChangeAspect="1"/>
          </p:cNvPicPr>
          <p:nvPr/>
        </p:nvPicPr>
        <p:blipFill>
          <a:blip r:embed="rId2"/>
          <a:stretch>
            <a:fillRect/>
          </a:stretch>
        </p:blipFill>
        <p:spPr>
          <a:xfrm>
            <a:off x="10560191" y="4089542"/>
            <a:ext cx="956028" cy="956028"/>
          </a:xfrm>
          <a:prstGeom prst="rect">
            <a:avLst/>
          </a:prstGeom>
        </p:spPr>
      </p:pic>
      <p:pic>
        <p:nvPicPr>
          <p:cNvPr id="5" name="Picture 4" descr="Diagram, timeline&#10;&#10;Description automatically generated">
            <a:extLst>
              <a:ext uri="{FF2B5EF4-FFF2-40B4-BE49-F238E27FC236}">
                <a16:creationId xmlns:a16="http://schemas.microsoft.com/office/drawing/2014/main" id="{9EA5830C-E798-4B3B-9B3A-B7A3CFA25EED}"/>
              </a:ext>
            </a:extLst>
          </p:cNvPr>
          <p:cNvPicPr>
            <a:picLocks noChangeAspect="1"/>
          </p:cNvPicPr>
          <p:nvPr/>
        </p:nvPicPr>
        <p:blipFill>
          <a:blip r:embed="rId3"/>
          <a:stretch>
            <a:fillRect/>
          </a:stretch>
        </p:blipFill>
        <p:spPr>
          <a:xfrm>
            <a:off x="584705" y="1135574"/>
            <a:ext cx="3581046" cy="2844275"/>
          </a:xfrm>
          <a:prstGeom prst="rect">
            <a:avLst/>
          </a:prstGeom>
        </p:spPr>
      </p:pic>
      <p:pic>
        <p:nvPicPr>
          <p:cNvPr id="7" name="Picture 6" descr="Diagram, timeline&#10;&#10;Description automatically generated">
            <a:extLst>
              <a:ext uri="{FF2B5EF4-FFF2-40B4-BE49-F238E27FC236}">
                <a16:creationId xmlns:a16="http://schemas.microsoft.com/office/drawing/2014/main" id="{0D252436-A7AB-4099-A7FE-43EC2AB3D368}"/>
              </a:ext>
            </a:extLst>
          </p:cNvPr>
          <p:cNvPicPr>
            <a:picLocks noChangeAspect="1"/>
          </p:cNvPicPr>
          <p:nvPr/>
        </p:nvPicPr>
        <p:blipFill>
          <a:blip r:embed="rId4"/>
          <a:stretch>
            <a:fillRect/>
          </a:stretch>
        </p:blipFill>
        <p:spPr>
          <a:xfrm>
            <a:off x="4267417" y="1135576"/>
            <a:ext cx="3581044" cy="2844274"/>
          </a:xfrm>
          <a:prstGeom prst="rect">
            <a:avLst/>
          </a:prstGeom>
        </p:spPr>
      </p:pic>
      <p:pic>
        <p:nvPicPr>
          <p:cNvPr id="10" name="Picture 9" descr="Diagram&#10;&#10;Description automatically generated">
            <a:extLst>
              <a:ext uri="{FF2B5EF4-FFF2-40B4-BE49-F238E27FC236}">
                <a16:creationId xmlns:a16="http://schemas.microsoft.com/office/drawing/2014/main" id="{41C26D64-8AAE-42F0-B299-A89036252C58}"/>
              </a:ext>
            </a:extLst>
          </p:cNvPr>
          <p:cNvPicPr>
            <a:picLocks noChangeAspect="1"/>
          </p:cNvPicPr>
          <p:nvPr/>
        </p:nvPicPr>
        <p:blipFill>
          <a:blip r:embed="rId5"/>
          <a:stretch>
            <a:fillRect/>
          </a:stretch>
        </p:blipFill>
        <p:spPr>
          <a:xfrm>
            <a:off x="7935174" y="1138162"/>
            <a:ext cx="3581045" cy="2844274"/>
          </a:xfrm>
          <a:prstGeom prst="rect">
            <a:avLst/>
          </a:prstGeom>
        </p:spPr>
      </p:pic>
    </p:spTree>
    <p:extLst>
      <p:ext uri="{BB962C8B-B14F-4D97-AF65-F5344CB8AC3E}">
        <p14:creationId xmlns:p14="http://schemas.microsoft.com/office/powerpoint/2010/main" val="3035009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81F1-0A1A-4DCA-BB7A-8A2B2200AC3F}"/>
              </a:ext>
            </a:extLst>
          </p:cNvPr>
          <p:cNvSpPr>
            <a:spLocks noGrp="1"/>
          </p:cNvSpPr>
          <p:nvPr>
            <p:ph type="title"/>
          </p:nvPr>
        </p:nvSpPr>
        <p:spPr>
          <a:xfrm>
            <a:off x="2192942" y="365128"/>
            <a:ext cx="9641660" cy="1325563"/>
          </a:xfrm>
        </p:spPr>
        <p:txBody>
          <a:bodyPr>
            <a:normAutofit/>
          </a:bodyPr>
          <a:lstStyle/>
          <a:p>
            <a:r>
              <a:rPr lang="en-US" dirty="0">
                <a:solidFill>
                  <a:schemeClr val="tx1"/>
                </a:solidFill>
                <a:latin typeface="Arial" panose="020B0604020202020204" pitchFamily="34" charset="0"/>
                <a:cs typeface="Arial" panose="020B0604020202020204" pitchFamily="34" charset="0"/>
              </a:rPr>
              <a:t>But what does this all mean?</a:t>
            </a:r>
          </a:p>
        </p:txBody>
      </p:sp>
      <p:sp>
        <p:nvSpPr>
          <p:cNvPr id="3" name="Content Placeholder 2">
            <a:extLst>
              <a:ext uri="{FF2B5EF4-FFF2-40B4-BE49-F238E27FC236}">
                <a16:creationId xmlns:a16="http://schemas.microsoft.com/office/drawing/2014/main" id="{9DCD7627-7FF9-48BD-B618-EC6A993E7A61}"/>
              </a:ext>
            </a:extLst>
          </p:cNvPr>
          <p:cNvSpPr>
            <a:spLocks noGrp="1"/>
          </p:cNvSpPr>
          <p:nvPr>
            <p:ph idx="1"/>
          </p:nvPr>
        </p:nvSpPr>
        <p:spPr>
          <a:xfrm>
            <a:off x="2241495" y="1825627"/>
            <a:ext cx="9229872" cy="4567083"/>
          </a:xfrm>
        </p:spPr>
        <p:txBody>
          <a:bodyPr>
            <a:normAutofit/>
          </a:bodyPr>
          <a:lstStyle/>
          <a:p>
            <a:pPr marL="342892" indent="-342892">
              <a:lnSpc>
                <a:spcPct val="120000"/>
              </a:lnSpc>
              <a:spcBef>
                <a:spcPts val="0"/>
              </a:spcBef>
              <a:buFont typeface="+mj-lt"/>
              <a:buAutoNum type="arabicPeriod"/>
            </a:pPr>
            <a:r>
              <a:rPr lang="en-US" sz="1800" dirty="0">
                <a:solidFill>
                  <a:schemeClr val="accent2"/>
                </a:solidFill>
                <a:latin typeface="Arial" panose="020B0604020202020204" pitchFamily="34" charset="0"/>
                <a:cs typeface="Arial" panose="020B0604020202020204" pitchFamily="34" charset="0"/>
              </a:rPr>
              <a:t>Is there a significant age gap between Actors and/or Actresses listed within the top 3 cast and crew attached to US/EN movies between 2001 and 2021?</a:t>
            </a:r>
          </a:p>
          <a:p>
            <a:pPr lvl="1">
              <a:lnSpc>
                <a:spcPct val="120000"/>
              </a:lnSpc>
              <a:spcBef>
                <a:spcPts val="0"/>
              </a:spcBef>
            </a:pPr>
            <a:r>
              <a:rPr lang="en-US" sz="1800" b="1" dirty="0">
                <a:solidFill>
                  <a:schemeClr val="accent5"/>
                </a:solidFill>
                <a:latin typeface="Arial" panose="020B0604020202020204" pitchFamily="34" charset="0"/>
                <a:cs typeface="Arial" panose="020B0604020202020204" pitchFamily="34" charset="0"/>
              </a:rPr>
              <a:t>Yes, absolutely.  Though your definition of “a significant age gap” may differ from my own. </a:t>
            </a:r>
            <a:endParaRPr lang="en-US" sz="1800" b="1" dirty="0">
              <a:solidFill>
                <a:schemeClr val="accent2"/>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dirty="0">
                <a:solidFill>
                  <a:schemeClr val="accent2"/>
                </a:solidFill>
                <a:latin typeface="Arial" panose="020B0604020202020204" pitchFamily="34" charset="0"/>
                <a:cs typeface="Arial" panose="020B0604020202020204" pitchFamily="34" charset="0"/>
              </a:rPr>
              <a:t>What about by decade within that time-frame?</a:t>
            </a:r>
          </a:p>
          <a:p>
            <a:pPr lvl="1">
              <a:lnSpc>
                <a:spcPct val="120000"/>
              </a:lnSpc>
              <a:spcBef>
                <a:spcPts val="0"/>
              </a:spcBef>
            </a:pPr>
            <a:r>
              <a:rPr lang="en-US" sz="1800" b="1" dirty="0">
                <a:solidFill>
                  <a:schemeClr val="accent5"/>
                </a:solidFill>
                <a:latin typeface="Arial" panose="020B0604020202020204" pitchFamily="34" charset="0"/>
                <a:cs typeface="Arial" panose="020B0604020202020204" pitchFamily="34" charset="0"/>
              </a:rPr>
              <a:t>Interestingly, the average differences didn’t change drastically from       2001-2010 to 2011-2021 however the average age for both actors and actresses moved slightly higher, not lower overall.</a:t>
            </a:r>
          </a:p>
          <a:p>
            <a:pPr marL="342892" indent="-342892">
              <a:lnSpc>
                <a:spcPct val="120000"/>
              </a:lnSpc>
              <a:spcBef>
                <a:spcPts val="0"/>
              </a:spcBef>
              <a:buFont typeface="+mj-lt"/>
              <a:buAutoNum type="arabicPeriod"/>
            </a:pPr>
            <a:r>
              <a:rPr lang="en-US" sz="1800" dirty="0">
                <a:solidFill>
                  <a:schemeClr val="accent2"/>
                </a:solidFill>
                <a:latin typeface="Arial" panose="020B0604020202020204" pitchFamily="34" charset="0"/>
                <a:cs typeface="Arial" panose="020B0604020202020204" pitchFamily="34" charset="0"/>
              </a:rPr>
              <a:t>Also, would specific genres make a difference such as Action, Comedy, Fantasy, Drama, Romance, and Sci-Fi categories?</a:t>
            </a:r>
          </a:p>
          <a:p>
            <a:pPr lvl="1">
              <a:lnSpc>
                <a:spcPct val="120000"/>
              </a:lnSpc>
              <a:spcBef>
                <a:spcPts val="0"/>
              </a:spcBef>
            </a:pPr>
            <a:r>
              <a:rPr lang="en-US" sz="1800" b="1" dirty="0">
                <a:solidFill>
                  <a:schemeClr val="accent5"/>
                </a:solidFill>
                <a:latin typeface="Arial" panose="020B0604020202020204" pitchFamily="34" charset="0"/>
                <a:cs typeface="Arial" panose="020B0604020202020204" pitchFamily="34" charset="0"/>
              </a:rPr>
              <a:t>To keep the outcome of this analysis relative to when it completed, April 2022, I have supplied the age disparity details by genre tags on the next slide that pertain only to the last decade, 2011-2021</a:t>
            </a:r>
            <a:endParaRPr lang="en-US" sz="1400" b="1" dirty="0">
              <a:solidFill>
                <a:schemeClr val="accent2"/>
              </a:solidFill>
              <a:latin typeface="Arial" panose="020B0604020202020204" pitchFamily="34" charset="0"/>
              <a:cs typeface="Arial" panose="020B0604020202020204" pitchFamily="34" charset="0"/>
            </a:endParaRPr>
          </a:p>
          <a:p>
            <a:pPr marL="457189" indent="-457189">
              <a:lnSpc>
                <a:spcPct val="120000"/>
              </a:lnSpc>
              <a:spcBef>
                <a:spcPts val="0"/>
              </a:spcBef>
              <a:buFont typeface="+mj-lt"/>
              <a:buAutoNum type="arabicPeriod"/>
            </a:pPr>
            <a:endParaRPr lang="en-US" sz="1800" b="1"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1800" b="1"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latin typeface="Arial" panose="020B0604020202020204" pitchFamily="34" charset="0"/>
              <a:cs typeface="Arial" panose="020B0604020202020204" pitchFamily="34" charset="0"/>
            </a:endParaRPr>
          </a:p>
        </p:txBody>
      </p:sp>
      <p:pic>
        <p:nvPicPr>
          <p:cNvPr id="4" name="Picture 3" descr="up close image of waves">
            <a:extLst>
              <a:ext uri="{FF2B5EF4-FFF2-40B4-BE49-F238E27FC236}">
                <a16:creationId xmlns:a16="http://schemas.microsoft.com/office/drawing/2014/main" id="{171A9CDE-3B90-48F1-9EAF-D4D48553E5E5}"/>
              </a:ext>
            </a:extLst>
          </p:cNvPr>
          <p:cNvPicPr>
            <a:picLocks noChangeAspect="1"/>
          </p:cNvPicPr>
          <p:nvPr/>
        </p:nvPicPr>
        <p:blipFill rotWithShape="1">
          <a:blip r:embed="rId2"/>
          <a:srcRect l="30060" r="27665" b="-1"/>
          <a:stretch/>
        </p:blipFill>
        <p:spPr>
          <a:xfrm>
            <a:off x="20" y="10"/>
            <a:ext cx="1966345" cy="6857990"/>
          </a:xfrm>
          <a:prstGeom prst="rect">
            <a:avLst/>
          </a:prstGeom>
        </p:spPr>
      </p:pic>
      <p:pic>
        <p:nvPicPr>
          <p:cNvPr id="8" name="Picture 7" descr="Logo&#10;&#10;Description automatically generated">
            <a:extLst>
              <a:ext uri="{FF2B5EF4-FFF2-40B4-BE49-F238E27FC236}">
                <a16:creationId xmlns:a16="http://schemas.microsoft.com/office/drawing/2014/main" id="{E334D5D9-08A3-44C4-A2AE-15E675CE1509}"/>
              </a:ext>
            </a:extLst>
          </p:cNvPr>
          <p:cNvPicPr>
            <a:picLocks noChangeAspect="1"/>
          </p:cNvPicPr>
          <p:nvPr/>
        </p:nvPicPr>
        <p:blipFill>
          <a:blip r:embed="rId3"/>
          <a:stretch>
            <a:fillRect/>
          </a:stretch>
        </p:blipFill>
        <p:spPr>
          <a:xfrm>
            <a:off x="180903" y="157795"/>
            <a:ext cx="1604578" cy="1604578"/>
          </a:xfrm>
          <a:prstGeom prst="rect">
            <a:avLst/>
          </a:prstGeom>
        </p:spPr>
      </p:pic>
    </p:spTree>
    <p:extLst>
      <p:ext uri="{BB962C8B-B14F-4D97-AF65-F5344CB8AC3E}">
        <p14:creationId xmlns:p14="http://schemas.microsoft.com/office/powerpoint/2010/main" val="706636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1D2B-55D2-4D01-B8DA-0686014EE38D}"/>
              </a:ext>
            </a:extLst>
          </p:cNvPr>
          <p:cNvSpPr>
            <a:spLocks noGrp="1"/>
          </p:cNvSpPr>
          <p:nvPr>
            <p:ph type="title"/>
          </p:nvPr>
        </p:nvSpPr>
        <p:spPr>
          <a:xfrm>
            <a:off x="786843" y="0"/>
            <a:ext cx="10515600" cy="1325563"/>
          </a:xfrm>
        </p:spPr>
        <p:txBody>
          <a:bodyPr/>
          <a:lstStyle/>
          <a:p>
            <a:r>
              <a:rPr lang="en-US" b="1" dirty="0">
                <a:solidFill>
                  <a:schemeClr val="accent5"/>
                </a:solidFill>
                <a:latin typeface="Arial" panose="020B0604020202020204" pitchFamily="34" charset="0"/>
                <a:cs typeface="Arial" panose="020B0604020202020204" pitchFamily="34" charset="0"/>
              </a:rPr>
              <a:t>Ta-Da…..</a:t>
            </a:r>
          </a:p>
        </p:txBody>
      </p:sp>
      <p:graphicFrame>
        <p:nvGraphicFramePr>
          <p:cNvPr id="4" name="Table 11">
            <a:extLst>
              <a:ext uri="{FF2B5EF4-FFF2-40B4-BE49-F238E27FC236}">
                <a16:creationId xmlns:a16="http://schemas.microsoft.com/office/drawing/2014/main" id="{2A13F3AC-BAB9-4A45-9BCF-1C5AF5BD1BF4}"/>
              </a:ext>
            </a:extLst>
          </p:cNvPr>
          <p:cNvGraphicFramePr>
            <a:graphicFrameLocks noGrp="1"/>
          </p:cNvGraphicFramePr>
          <p:nvPr>
            <p:extLst>
              <p:ext uri="{D42A27DB-BD31-4B8C-83A1-F6EECF244321}">
                <p14:modId xmlns:p14="http://schemas.microsoft.com/office/powerpoint/2010/main" val="4043467600"/>
              </p:ext>
            </p:extLst>
          </p:nvPr>
        </p:nvGraphicFramePr>
        <p:xfrm>
          <a:off x="1542312" y="2390526"/>
          <a:ext cx="9004662" cy="4254153"/>
        </p:xfrm>
        <a:graphic>
          <a:graphicData uri="http://schemas.openxmlformats.org/drawingml/2006/table">
            <a:tbl>
              <a:tblPr firstRow="1" bandRow="1">
                <a:tableStyleId>{5C22544A-7EE6-4342-B048-85BDC9FD1C3A}</a:tableStyleId>
              </a:tblPr>
              <a:tblGrid>
                <a:gridCol w="1861571">
                  <a:extLst>
                    <a:ext uri="{9D8B030D-6E8A-4147-A177-3AD203B41FA5}">
                      <a16:colId xmlns:a16="http://schemas.microsoft.com/office/drawing/2014/main" val="3648690488"/>
                    </a:ext>
                  </a:extLst>
                </a:gridCol>
                <a:gridCol w="2285171">
                  <a:extLst>
                    <a:ext uri="{9D8B030D-6E8A-4147-A177-3AD203B41FA5}">
                      <a16:colId xmlns:a16="http://schemas.microsoft.com/office/drawing/2014/main" val="1608713157"/>
                    </a:ext>
                  </a:extLst>
                </a:gridCol>
                <a:gridCol w="2395757">
                  <a:extLst>
                    <a:ext uri="{9D8B030D-6E8A-4147-A177-3AD203B41FA5}">
                      <a16:colId xmlns:a16="http://schemas.microsoft.com/office/drawing/2014/main" val="3849329076"/>
                    </a:ext>
                  </a:extLst>
                </a:gridCol>
                <a:gridCol w="2462163">
                  <a:extLst>
                    <a:ext uri="{9D8B030D-6E8A-4147-A177-3AD203B41FA5}">
                      <a16:colId xmlns:a16="http://schemas.microsoft.com/office/drawing/2014/main" val="979873077"/>
                    </a:ext>
                  </a:extLst>
                </a:gridCol>
              </a:tblGrid>
              <a:tr h="425451">
                <a:tc>
                  <a:txBody>
                    <a:bodyPr/>
                    <a:lstStyle/>
                    <a:p>
                      <a:r>
                        <a:rPr lang="en-US" sz="1300" b="1" dirty="0">
                          <a:latin typeface="Arial" panose="020B0604020202020204" pitchFamily="34" charset="0"/>
                          <a:cs typeface="Arial" panose="020B0604020202020204" pitchFamily="34" charset="0"/>
                        </a:rPr>
                        <a:t>Years</a:t>
                      </a:r>
                    </a:p>
                  </a:txBody>
                  <a:tcPr/>
                </a:tc>
                <a:tc>
                  <a:txBody>
                    <a:bodyPr/>
                    <a:lstStyle/>
                    <a:p>
                      <a:r>
                        <a:rPr lang="en-US" sz="1300" b="1" u="none" dirty="0">
                          <a:latin typeface="Arial" panose="020B0604020202020204" pitchFamily="34" charset="0"/>
                          <a:cs typeface="Arial" panose="020B0604020202020204" pitchFamily="34" charset="0"/>
                        </a:rPr>
                        <a:t>Position      Avg Age    Diff</a:t>
                      </a:r>
                    </a:p>
                  </a:txBody>
                  <a:tcPr/>
                </a:tc>
                <a:tc>
                  <a:txBody>
                    <a:bodyPr/>
                    <a:lstStyle/>
                    <a:p>
                      <a:r>
                        <a:rPr lang="en-US" sz="1300" b="1" u="none" dirty="0">
                          <a:latin typeface="Arial" panose="020B0604020202020204" pitchFamily="34" charset="0"/>
                          <a:cs typeface="Arial" panose="020B0604020202020204" pitchFamily="34" charset="0"/>
                        </a:rPr>
                        <a:t>Position   Avg Age    Diff</a:t>
                      </a:r>
                    </a:p>
                  </a:txBody>
                  <a:tcPr/>
                </a:tc>
                <a:tc>
                  <a:txBody>
                    <a:bodyPr/>
                    <a:lstStyle/>
                    <a:p>
                      <a:r>
                        <a:rPr lang="en-US" sz="1300" b="1" u="none" dirty="0">
                          <a:latin typeface="Arial" panose="020B0604020202020204" pitchFamily="34" charset="0"/>
                          <a:cs typeface="Arial" panose="020B0604020202020204" pitchFamily="34" charset="0"/>
                        </a:rPr>
                        <a:t>Position    Avg Age    Diff</a:t>
                      </a:r>
                      <a:r>
                        <a:rPr lang="en-US" sz="1300" b="1" dirty="0">
                          <a:latin typeface="Arial" panose="020B0604020202020204" pitchFamily="34" charset="0"/>
                          <a:cs typeface="Arial" panose="020B0604020202020204" pitchFamily="34" charset="0"/>
                        </a:rPr>
                        <a:t>*#</a:t>
                      </a:r>
                      <a:endParaRPr lang="en-US" sz="1300" b="1" u="none"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92709562"/>
                  </a:ext>
                </a:extLst>
              </a:tr>
              <a:tr h="388324">
                <a:tc>
                  <a:txBody>
                    <a:bodyPr/>
                    <a:lstStyle/>
                    <a:p>
                      <a:r>
                        <a:rPr lang="en-US" sz="1300" b="1" dirty="0">
                          <a:latin typeface="Arial" panose="020B0604020202020204" pitchFamily="34" charset="0"/>
                          <a:cs typeface="Arial" panose="020B0604020202020204" pitchFamily="34" charset="0"/>
                        </a:rPr>
                        <a:t>Action</a:t>
                      </a:r>
                    </a:p>
                    <a:p>
                      <a:r>
                        <a:rPr lang="en-US" sz="1300" b="0" dirty="0">
                          <a:latin typeface="Arial" panose="020B0604020202020204" pitchFamily="34" charset="0"/>
                          <a:cs typeface="Arial" panose="020B0604020202020204" pitchFamily="34" charset="0"/>
                        </a:rPr>
                        <a:t>2011-2021</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1 actor        43.8</a:t>
                      </a:r>
                    </a:p>
                    <a:p>
                      <a:r>
                        <a:rPr lang="en-US" sz="1300" b="0" dirty="0">
                          <a:solidFill>
                            <a:schemeClr val="bg1"/>
                          </a:solidFill>
                          <a:latin typeface="Arial" panose="020B0604020202020204" pitchFamily="34" charset="0"/>
                          <a:cs typeface="Arial" panose="020B0604020202020204" pitchFamily="34" charset="0"/>
                        </a:rPr>
                        <a:t>1 actress    36.1          -7.7</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2 actor        44.8</a:t>
                      </a:r>
                    </a:p>
                    <a:p>
                      <a:r>
                        <a:rPr lang="en-US" sz="1300" b="0" dirty="0">
                          <a:solidFill>
                            <a:schemeClr val="bg1"/>
                          </a:solidFill>
                          <a:latin typeface="Arial" panose="020B0604020202020204" pitchFamily="34" charset="0"/>
                          <a:cs typeface="Arial" panose="020B0604020202020204" pitchFamily="34" charset="0"/>
                        </a:rPr>
                        <a:t>2 actress    33.7        -11.1</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3 actor        46.0</a:t>
                      </a:r>
                    </a:p>
                    <a:p>
                      <a:r>
                        <a:rPr lang="en-US" sz="1300" b="0" dirty="0">
                          <a:solidFill>
                            <a:schemeClr val="bg1"/>
                          </a:solidFill>
                          <a:latin typeface="Arial" panose="020B0604020202020204" pitchFamily="34" charset="0"/>
                          <a:cs typeface="Arial" panose="020B0604020202020204" pitchFamily="34" charset="0"/>
                        </a:rPr>
                        <a:t>3 actress    34.8        -11.2</a:t>
                      </a:r>
                    </a:p>
                  </a:txBody>
                  <a:tcPr/>
                </a:tc>
                <a:extLst>
                  <a:ext uri="{0D108BD9-81ED-4DB2-BD59-A6C34878D82A}">
                    <a16:rowId xmlns:a16="http://schemas.microsoft.com/office/drawing/2014/main" val="400045238"/>
                  </a:ext>
                </a:extLst>
              </a:tr>
              <a:tr h="450939">
                <a:tc>
                  <a:txBody>
                    <a:bodyPr/>
                    <a:lstStyle/>
                    <a:p>
                      <a:r>
                        <a:rPr lang="en-US" sz="1300" b="1" dirty="0">
                          <a:solidFill>
                            <a:schemeClr val="bg1"/>
                          </a:solidFill>
                          <a:latin typeface="Arial" panose="020B0604020202020204" pitchFamily="34" charset="0"/>
                          <a:cs typeface="Arial" panose="020B0604020202020204" pitchFamily="34" charset="0"/>
                        </a:rPr>
                        <a:t>Comedy</a:t>
                      </a:r>
                    </a:p>
                    <a:p>
                      <a:r>
                        <a:rPr lang="en-US" sz="1300" b="0" dirty="0">
                          <a:solidFill>
                            <a:schemeClr val="bg1"/>
                          </a:solidFill>
                          <a:latin typeface="Arial" panose="020B0604020202020204" pitchFamily="34" charset="0"/>
                          <a:cs typeface="Arial" panose="020B0604020202020204" pitchFamily="34" charset="0"/>
                        </a:rPr>
                        <a:t>2011-2021</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1 actor        43.4</a:t>
                      </a:r>
                    </a:p>
                    <a:p>
                      <a:r>
                        <a:rPr lang="en-US" sz="1300" b="0" dirty="0">
                          <a:solidFill>
                            <a:schemeClr val="bg1"/>
                          </a:solidFill>
                          <a:latin typeface="Arial" panose="020B0604020202020204" pitchFamily="34" charset="0"/>
                          <a:cs typeface="Arial" panose="020B0604020202020204" pitchFamily="34" charset="0"/>
                        </a:rPr>
                        <a:t>1 actress    38.4          -5</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2 actor        43.2</a:t>
                      </a:r>
                    </a:p>
                    <a:p>
                      <a:r>
                        <a:rPr lang="en-US" sz="1300" b="0" dirty="0">
                          <a:solidFill>
                            <a:schemeClr val="bg1"/>
                          </a:solidFill>
                          <a:latin typeface="Arial" panose="020B0604020202020204" pitchFamily="34" charset="0"/>
                          <a:cs typeface="Arial" panose="020B0604020202020204" pitchFamily="34" charset="0"/>
                        </a:rPr>
                        <a:t>2 actress    37.6        -5.6</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3 actor        45.1</a:t>
                      </a:r>
                    </a:p>
                    <a:p>
                      <a:r>
                        <a:rPr lang="en-US" sz="1300" b="0" dirty="0">
                          <a:solidFill>
                            <a:schemeClr val="bg1"/>
                          </a:solidFill>
                          <a:latin typeface="Arial" panose="020B0604020202020204" pitchFamily="34" charset="0"/>
                          <a:cs typeface="Arial" panose="020B0604020202020204" pitchFamily="34" charset="0"/>
                        </a:rPr>
                        <a:t>3 actress    39.5        -5.6</a:t>
                      </a:r>
                    </a:p>
                  </a:txBody>
                  <a:tcPr/>
                </a:tc>
                <a:extLst>
                  <a:ext uri="{0D108BD9-81ED-4DB2-BD59-A6C34878D82A}">
                    <a16:rowId xmlns:a16="http://schemas.microsoft.com/office/drawing/2014/main" val="1852089003"/>
                  </a:ext>
                </a:extLst>
              </a:tr>
              <a:tr h="451491">
                <a:tc>
                  <a:txBody>
                    <a:bodyPr/>
                    <a:lstStyle/>
                    <a:p>
                      <a:r>
                        <a:rPr lang="en-US" sz="1300" b="1" dirty="0">
                          <a:solidFill>
                            <a:schemeClr val="bg1"/>
                          </a:solidFill>
                          <a:latin typeface="Arial" panose="020B0604020202020204" pitchFamily="34" charset="0"/>
                          <a:cs typeface="Arial" panose="020B0604020202020204" pitchFamily="34" charset="0"/>
                        </a:rPr>
                        <a:t>Drama</a:t>
                      </a:r>
                    </a:p>
                    <a:p>
                      <a:r>
                        <a:rPr lang="en-US" sz="1300" b="0" dirty="0">
                          <a:solidFill>
                            <a:schemeClr val="bg1"/>
                          </a:solidFill>
                          <a:latin typeface="Arial" panose="020B0604020202020204" pitchFamily="34" charset="0"/>
                          <a:cs typeface="Arial" panose="020B0604020202020204" pitchFamily="34" charset="0"/>
                        </a:rPr>
                        <a:t>2011-2021</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1 actor        43.6</a:t>
                      </a:r>
                    </a:p>
                    <a:p>
                      <a:r>
                        <a:rPr lang="en-US" sz="1300" b="0" dirty="0">
                          <a:solidFill>
                            <a:schemeClr val="bg1"/>
                          </a:solidFill>
                          <a:latin typeface="Arial" panose="020B0604020202020204" pitchFamily="34" charset="0"/>
                          <a:cs typeface="Arial" panose="020B0604020202020204" pitchFamily="34" charset="0"/>
                        </a:rPr>
                        <a:t>1 actress    37.7          -5.9</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2 actor        43.6</a:t>
                      </a:r>
                    </a:p>
                    <a:p>
                      <a:r>
                        <a:rPr lang="en-US" sz="1300" b="0" dirty="0">
                          <a:solidFill>
                            <a:schemeClr val="bg1"/>
                          </a:solidFill>
                          <a:latin typeface="Arial" panose="020B0604020202020204" pitchFamily="34" charset="0"/>
                          <a:cs typeface="Arial" panose="020B0604020202020204" pitchFamily="34" charset="0"/>
                        </a:rPr>
                        <a:t>2 actress    37.4        -6.2</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3 actor        45.5</a:t>
                      </a:r>
                    </a:p>
                    <a:p>
                      <a:r>
                        <a:rPr lang="en-US" sz="1300" b="0" dirty="0">
                          <a:solidFill>
                            <a:schemeClr val="bg1"/>
                          </a:solidFill>
                          <a:latin typeface="Arial" panose="020B0604020202020204" pitchFamily="34" charset="0"/>
                          <a:cs typeface="Arial" panose="020B0604020202020204" pitchFamily="34" charset="0"/>
                        </a:rPr>
                        <a:t>3 actress    39.3        -6.2</a:t>
                      </a:r>
                    </a:p>
                  </a:txBody>
                  <a:tcPr/>
                </a:tc>
                <a:extLst>
                  <a:ext uri="{0D108BD9-81ED-4DB2-BD59-A6C34878D82A}">
                    <a16:rowId xmlns:a16="http://schemas.microsoft.com/office/drawing/2014/main" val="114540954"/>
                  </a:ext>
                </a:extLst>
              </a:tr>
              <a:tr h="311366">
                <a:tc>
                  <a:txBody>
                    <a:bodyPr/>
                    <a:lstStyle/>
                    <a:p>
                      <a:r>
                        <a:rPr lang="en-US" sz="1300" b="1" dirty="0">
                          <a:solidFill>
                            <a:schemeClr val="bg1"/>
                          </a:solidFill>
                          <a:latin typeface="Arial" panose="020B0604020202020204" pitchFamily="34" charset="0"/>
                          <a:cs typeface="Arial" panose="020B0604020202020204" pitchFamily="34" charset="0"/>
                        </a:rPr>
                        <a:t>Fantasy</a:t>
                      </a:r>
                    </a:p>
                    <a:p>
                      <a:r>
                        <a:rPr lang="en-US" sz="1300" b="0" dirty="0">
                          <a:solidFill>
                            <a:schemeClr val="bg1"/>
                          </a:solidFill>
                          <a:latin typeface="Arial" panose="020B0604020202020204" pitchFamily="34" charset="0"/>
                          <a:cs typeface="Arial" panose="020B0604020202020204" pitchFamily="34" charset="0"/>
                        </a:rPr>
                        <a:t>2011-2021</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1 actor        42.2</a:t>
                      </a:r>
                    </a:p>
                    <a:p>
                      <a:r>
                        <a:rPr lang="en-US" sz="1300" b="0" dirty="0">
                          <a:solidFill>
                            <a:schemeClr val="bg1"/>
                          </a:solidFill>
                          <a:latin typeface="Arial" panose="020B0604020202020204" pitchFamily="34" charset="0"/>
                          <a:cs typeface="Arial" panose="020B0604020202020204" pitchFamily="34" charset="0"/>
                        </a:rPr>
                        <a:t>1 actress    33.3          -8.9</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2 actor        41.0</a:t>
                      </a:r>
                    </a:p>
                    <a:p>
                      <a:r>
                        <a:rPr lang="en-US" sz="1300" b="0" dirty="0">
                          <a:solidFill>
                            <a:schemeClr val="bg1"/>
                          </a:solidFill>
                          <a:latin typeface="Arial" panose="020B0604020202020204" pitchFamily="34" charset="0"/>
                          <a:cs typeface="Arial" panose="020B0604020202020204" pitchFamily="34" charset="0"/>
                        </a:rPr>
                        <a:t>2 actress    35.4        -5.6</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3 actor        45.2</a:t>
                      </a:r>
                    </a:p>
                    <a:p>
                      <a:r>
                        <a:rPr lang="en-US" sz="1300" b="0" dirty="0">
                          <a:solidFill>
                            <a:schemeClr val="bg1"/>
                          </a:solidFill>
                          <a:latin typeface="Arial" panose="020B0604020202020204" pitchFamily="34" charset="0"/>
                          <a:cs typeface="Arial" panose="020B0604020202020204" pitchFamily="34" charset="0"/>
                        </a:rPr>
                        <a:t>3 actress    36.5        -8.7</a:t>
                      </a:r>
                    </a:p>
                  </a:txBody>
                  <a:tcPr/>
                </a:tc>
                <a:extLst>
                  <a:ext uri="{0D108BD9-81ED-4DB2-BD59-A6C34878D82A}">
                    <a16:rowId xmlns:a16="http://schemas.microsoft.com/office/drawing/2014/main" val="190262559"/>
                  </a:ext>
                </a:extLst>
              </a:tr>
              <a:tr h="506382">
                <a:tc>
                  <a:txBody>
                    <a:bodyPr/>
                    <a:lstStyle/>
                    <a:p>
                      <a:r>
                        <a:rPr lang="en-US" sz="1300" b="1" dirty="0">
                          <a:solidFill>
                            <a:schemeClr val="bg1"/>
                          </a:solidFill>
                          <a:latin typeface="Arial" panose="020B0604020202020204" pitchFamily="34" charset="0"/>
                          <a:cs typeface="Arial" panose="020B0604020202020204" pitchFamily="34" charset="0"/>
                        </a:rPr>
                        <a:t>Romance</a:t>
                      </a:r>
                    </a:p>
                    <a:p>
                      <a:r>
                        <a:rPr lang="en-US" sz="1300" b="0" dirty="0">
                          <a:solidFill>
                            <a:schemeClr val="bg1"/>
                          </a:solidFill>
                          <a:latin typeface="Arial" panose="020B0604020202020204" pitchFamily="34" charset="0"/>
                          <a:cs typeface="Arial" panose="020B0604020202020204" pitchFamily="34" charset="0"/>
                        </a:rPr>
                        <a:t>2011-2021</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1 actor        38.8</a:t>
                      </a:r>
                    </a:p>
                    <a:p>
                      <a:r>
                        <a:rPr lang="en-US" sz="1300" b="0" dirty="0">
                          <a:solidFill>
                            <a:schemeClr val="bg1"/>
                          </a:solidFill>
                          <a:latin typeface="Arial" panose="020B0604020202020204" pitchFamily="34" charset="0"/>
                          <a:cs typeface="Arial" panose="020B0604020202020204" pitchFamily="34" charset="0"/>
                        </a:rPr>
                        <a:t>1 actress    35.0          -3.8</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2 actor        38.6</a:t>
                      </a:r>
                    </a:p>
                    <a:p>
                      <a:r>
                        <a:rPr lang="en-US" sz="1300" b="0" dirty="0">
                          <a:solidFill>
                            <a:schemeClr val="bg1"/>
                          </a:solidFill>
                          <a:latin typeface="Arial" panose="020B0604020202020204" pitchFamily="34" charset="0"/>
                          <a:cs typeface="Arial" panose="020B0604020202020204" pitchFamily="34" charset="0"/>
                        </a:rPr>
                        <a:t>2 actress    34.4        -4.2</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3 actor        43.1</a:t>
                      </a:r>
                    </a:p>
                    <a:p>
                      <a:r>
                        <a:rPr lang="en-US" sz="1300" b="0" dirty="0">
                          <a:solidFill>
                            <a:schemeClr val="bg1"/>
                          </a:solidFill>
                          <a:latin typeface="Arial" panose="020B0604020202020204" pitchFamily="34" charset="0"/>
                          <a:cs typeface="Arial" panose="020B0604020202020204" pitchFamily="34" charset="0"/>
                        </a:rPr>
                        <a:t>3 actress    38.7        -4.1</a:t>
                      </a:r>
                    </a:p>
                  </a:txBody>
                  <a:tcPr/>
                </a:tc>
                <a:extLst>
                  <a:ext uri="{0D108BD9-81ED-4DB2-BD59-A6C34878D82A}">
                    <a16:rowId xmlns:a16="http://schemas.microsoft.com/office/drawing/2014/main" val="1350384754"/>
                  </a:ext>
                </a:extLst>
              </a:tr>
              <a:tr h="484095">
                <a:tc>
                  <a:txBody>
                    <a:bodyPr/>
                    <a:lstStyle/>
                    <a:p>
                      <a:r>
                        <a:rPr lang="en-US" sz="1300" b="1" dirty="0">
                          <a:solidFill>
                            <a:schemeClr val="bg1"/>
                          </a:solidFill>
                          <a:latin typeface="Arial" panose="020B0604020202020204" pitchFamily="34" charset="0"/>
                          <a:cs typeface="Arial" panose="020B0604020202020204" pitchFamily="34" charset="0"/>
                        </a:rPr>
                        <a:t>Sci-Fi</a:t>
                      </a:r>
                    </a:p>
                    <a:p>
                      <a:r>
                        <a:rPr lang="en-US" sz="1300" b="0" dirty="0">
                          <a:solidFill>
                            <a:schemeClr val="bg1"/>
                          </a:solidFill>
                          <a:latin typeface="Arial" panose="020B0604020202020204" pitchFamily="34" charset="0"/>
                          <a:cs typeface="Arial" panose="020B0604020202020204" pitchFamily="34" charset="0"/>
                        </a:rPr>
                        <a:t>2011-2021</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1 actor        43.1</a:t>
                      </a:r>
                    </a:p>
                    <a:p>
                      <a:r>
                        <a:rPr lang="en-US" sz="1300" b="0" dirty="0">
                          <a:solidFill>
                            <a:schemeClr val="bg1"/>
                          </a:solidFill>
                          <a:latin typeface="Arial" panose="020B0604020202020204" pitchFamily="34" charset="0"/>
                          <a:cs typeface="Arial" panose="020B0604020202020204" pitchFamily="34" charset="0"/>
                        </a:rPr>
                        <a:t>1 actress    35.6          -7.5</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2 actor        43.5</a:t>
                      </a:r>
                    </a:p>
                    <a:p>
                      <a:r>
                        <a:rPr lang="en-US" sz="1300" b="0" dirty="0">
                          <a:solidFill>
                            <a:schemeClr val="bg1"/>
                          </a:solidFill>
                          <a:latin typeface="Arial" panose="020B0604020202020204" pitchFamily="34" charset="0"/>
                          <a:cs typeface="Arial" panose="020B0604020202020204" pitchFamily="34" charset="0"/>
                        </a:rPr>
                        <a:t>2 actress    34.8        -8.7</a:t>
                      </a:r>
                    </a:p>
                  </a:txBody>
                  <a:tcPr/>
                </a:tc>
                <a:tc>
                  <a:txBody>
                    <a:bodyPr/>
                    <a:lstStyle/>
                    <a:p>
                      <a:r>
                        <a:rPr lang="en-US" sz="1300" b="0" dirty="0">
                          <a:solidFill>
                            <a:schemeClr val="bg1"/>
                          </a:solidFill>
                          <a:latin typeface="Arial" panose="020B0604020202020204" pitchFamily="34" charset="0"/>
                          <a:cs typeface="Arial" panose="020B0604020202020204" pitchFamily="34" charset="0"/>
                        </a:rPr>
                        <a:t>3 actor        45.5</a:t>
                      </a:r>
                    </a:p>
                    <a:p>
                      <a:r>
                        <a:rPr lang="en-US" sz="1300" b="0" dirty="0">
                          <a:solidFill>
                            <a:schemeClr val="bg1"/>
                          </a:solidFill>
                          <a:latin typeface="Arial" panose="020B0604020202020204" pitchFamily="34" charset="0"/>
                          <a:cs typeface="Arial" panose="020B0604020202020204" pitchFamily="34" charset="0"/>
                        </a:rPr>
                        <a:t>3 actress    34.9        -10.6</a:t>
                      </a:r>
                    </a:p>
                  </a:txBody>
                  <a:tcPr/>
                </a:tc>
                <a:extLst>
                  <a:ext uri="{0D108BD9-81ED-4DB2-BD59-A6C34878D82A}">
                    <a16:rowId xmlns:a16="http://schemas.microsoft.com/office/drawing/2014/main" val="3381974723"/>
                  </a:ext>
                </a:extLst>
              </a:tr>
              <a:tr h="484095">
                <a:tc>
                  <a:txBody>
                    <a:bodyPr/>
                    <a:lstStyle/>
                    <a:p>
                      <a:endParaRPr lang="en-US" sz="1300" b="0" dirty="0">
                        <a:solidFill>
                          <a:srgbClr val="C00000"/>
                        </a:solidFill>
                        <a:latin typeface="Arial" panose="020B0604020202020204" pitchFamily="34" charset="0"/>
                        <a:cs typeface="Arial" panose="020B0604020202020204" pitchFamily="34" charset="0"/>
                      </a:endParaRPr>
                    </a:p>
                  </a:txBody>
                  <a:tcPr/>
                </a:tc>
                <a:tc>
                  <a:txBody>
                    <a:bodyPr/>
                    <a:lstStyle/>
                    <a:p>
                      <a:pPr algn="ctr"/>
                      <a:r>
                        <a:rPr lang="en-US" sz="1300" b="1" u="sng" dirty="0">
                          <a:solidFill>
                            <a:srgbClr val="C00000"/>
                          </a:solidFill>
                          <a:highlight>
                            <a:srgbClr val="FFFF00"/>
                          </a:highlight>
                          <a:latin typeface="Arial" panose="020B0604020202020204" pitchFamily="34" charset="0"/>
                          <a:cs typeface="Arial" panose="020B0604020202020204" pitchFamily="34" charset="0"/>
                        </a:rPr>
                        <a:t>Position 1</a:t>
                      </a:r>
                    </a:p>
                    <a:p>
                      <a:pPr algn="ctr"/>
                      <a:r>
                        <a:rPr lang="en-US" sz="1300" b="0" dirty="0">
                          <a:solidFill>
                            <a:srgbClr val="C00000"/>
                          </a:solidFill>
                          <a:highlight>
                            <a:srgbClr val="FFFF00"/>
                          </a:highlight>
                          <a:latin typeface="Arial" panose="020B0604020202020204" pitchFamily="34" charset="0"/>
                          <a:cs typeface="Arial" panose="020B0604020202020204" pitchFamily="34" charset="0"/>
                        </a:rPr>
                        <a:t>Actresses</a:t>
                      </a:r>
                      <a:r>
                        <a:rPr lang="en-US" sz="1300" b="0" dirty="0">
                          <a:solidFill>
                            <a:srgbClr val="C00000"/>
                          </a:solidFill>
                          <a:latin typeface="Arial" panose="020B0604020202020204" pitchFamily="34" charset="0"/>
                          <a:cs typeface="Arial" panose="020B0604020202020204" pitchFamily="34" charset="0"/>
                        </a:rPr>
                        <a:t> are on average    </a:t>
                      </a:r>
                      <a:r>
                        <a:rPr lang="en-US" sz="1300" b="0" dirty="0">
                          <a:solidFill>
                            <a:srgbClr val="C00000"/>
                          </a:solidFill>
                          <a:highlight>
                            <a:srgbClr val="FFFF00"/>
                          </a:highlight>
                          <a:latin typeface="Arial" panose="020B0604020202020204" pitchFamily="34" charset="0"/>
                          <a:cs typeface="Arial" panose="020B0604020202020204" pitchFamily="34" charset="0"/>
                        </a:rPr>
                        <a:t>-6.5 years younger</a:t>
                      </a:r>
                      <a:r>
                        <a:rPr lang="en-US" sz="1300" b="0" dirty="0">
                          <a:solidFill>
                            <a:srgbClr val="C00000"/>
                          </a:solidFill>
                          <a:latin typeface="Arial" panose="020B0604020202020204" pitchFamily="34" charset="0"/>
                          <a:cs typeface="Arial" panose="020B0604020202020204" pitchFamily="34" charset="0"/>
                        </a:rPr>
                        <a:t> than their Actor counterparts</a:t>
                      </a:r>
                    </a:p>
                  </a:txBody>
                  <a:tcPr/>
                </a:tc>
                <a:tc>
                  <a:txBody>
                    <a:bodyPr/>
                    <a:lstStyle/>
                    <a:p>
                      <a:pPr algn="ctr"/>
                      <a:r>
                        <a:rPr lang="en-US" sz="1300" b="1" u="sng" dirty="0">
                          <a:solidFill>
                            <a:srgbClr val="C00000"/>
                          </a:solidFill>
                          <a:highlight>
                            <a:srgbClr val="FFFF00"/>
                          </a:highlight>
                          <a:latin typeface="Arial" panose="020B0604020202020204" pitchFamily="34" charset="0"/>
                          <a:cs typeface="Arial" panose="020B0604020202020204" pitchFamily="34" charset="0"/>
                        </a:rPr>
                        <a:t>Position 2</a:t>
                      </a:r>
                    </a:p>
                    <a:p>
                      <a:pPr algn="ctr"/>
                      <a:r>
                        <a:rPr lang="en-US" sz="1300" b="0" dirty="0">
                          <a:solidFill>
                            <a:srgbClr val="C00000"/>
                          </a:solidFill>
                          <a:highlight>
                            <a:srgbClr val="FFFF00"/>
                          </a:highlight>
                          <a:latin typeface="Arial" panose="020B0604020202020204" pitchFamily="34" charset="0"/>
                          <a:cs typeface="Arial" panose="020B0604020202020204" pitchFamily="34" charset="0"/>
                        </a:rPr>
                        <a:t>Actresses</a:t>
                      </a:r>
                      <a:r>
                        <a:rPr lang="en-US" sz="1300" b="0" dirty="0">
                          <a:solidFill>
                            <a:srgbClr val="C00000"/>
                          </a:solidFill>
                          <a:latin typeface="Arial" panose="020B0604020202020204" pitchFamily="34" charset="0"/>
                          <a:cs typeface="Arial" panose="020B0604020202020204" pitchFamily="34" charset="0"/>
                        </a:rPr>
                        <a:t> are on average       </a:t>
                      </a:r>
                      <a:r>
                        <a:rPr lang="en-US" sz="1300" b="0" dirty="0">
                          <a:solidFill>
                            <a:srgbClr val="C00000"/>
                          </a:solidFill>
                          <a:highlight>
                            <a:srgbClr val="FFFF00"/>
                          </a:highlight>
                          <a:latin typeface="Arial" panose="020B0604020202020204" pitchFamily="34" charset="0"/>
                          <a:cs typeface="Arial" panose="020B0604020202020204" pitchFamily="34" charset="0"/>
                        </a:rPr>
                        <a:t>-6.9 years younger</a:t>
                      </a:r>
                      <a:r>
                        <a:rPr lang="en-US" sz="1300" b="0" dirty="0">
                          <a:solidFill>
                            <a:srgbClr val="C00000"/>
                          </a:solidFill>
                          <a:latin typeface="Arial" panose="020B0604020202020204" pitchFamily="34" charset="0"/>
                          <a:cs typeface="Arial" panose="020B0604020202020204" pitchFamily="34" charset="0"/>
                        </a:rPr>
                        <a:t> than their Actor counterparts</a:t>
                      </a:r>
                    </a:p>
                  </a:txBody>
                  <a:tcPr/>
                </a:tc>
                <a:tc>
                  <a:txBody>
                    <a:bodyPr/>
                    <a:lstStyle/>
                    <a:p>
                      <a:pPr algn="ctr"/>
                      <a:r>
                        <a:rPr lang="en-US" sz="1300" b="1" u="sng" dirty="0">
                          <a:solidFill>
                            <a:srgbClr val="C00000"/>
                          </a:solidFill>
                          <a:highlight>
                            <a:srgbClr val="FFFF00"/>
                          </a:highlight>
                          <a:latin typeface="Arial" panose="020B0604020202020204" pitchFamily="34" charset="0"/>
                          <a:cs typeface="Arial" panose="020B0604020202020204" pitchFamily="34" charset="0"/>
                        </a:rPr>
                        <a:t>Position 3</a:t>
                      </a:r>
                    </a:p>
                    <a:p>
                      <a:pPr algn="ctr"/>
                      <a:r>
                        <a:rPr lang="en-US" sz="1300" b="0" dirty="0">
                          <a:solidFill>
                            <a:srgbClr val="C00000"/>
                          </a:solidFill>
                          <a:highlight>
                            <a:srgbClr val="FFFF00"/>
                          </a:highlight>
                          <a:latin typeface="Arial" panose="020B0604020202020204" pitchFamily="34" charset="0"/>
                          <a:cs typeface="Arial" panose="020B0604020202020204" pitchFamily="34" charset="0"/>
                        </a:rPr>
                        <a:t>Actresses</a:t>
                      </a:r>
                      <a:r>
                        <a:rPr lang="en-US" sz="1300" b="0" dirty="0">
                          <a:solidFill>
                            <a:srgbClr val="C00000"/>
                          </a:solidFill>
                          <a:latin typeface="Arial" panose="020B0604020202020204" pitchFamily="34" charset="0"/>
                          <a:cs typeface="Arial" panose="020B0604020202020204" pitchFamily="34" charset="0"/>
                        </a:rPr>
                        <a:t> are on average        </a:t>
                      </a:r>
                      <a:r>
                        <a:rPr lang="en-US" sz="1300" b="0" dirty="0">
                          <a:solidFill>
                            <a:srgbClr val="C00000"/>
                          </a:solidFill>
                          <a:highlight>
                            <a:srgbClr val="FFFF00"/>
                          </a:highlight>
                          <a:latin typeface="Arial" panose="020B0604020202020204" pitchFamily="34" charset="0"/>
                          <a:cs typeface="Arial" panose="020B0604020202020204" pitchFamily="34" charset="0"/>
                        </a:rPr>
                        <a:t>-7.7 years younger</a:t>
                      </a:r>
                      <a:r>
                        <a:rPr lang="en-US" sz="1300" b="0" dirty="0">
                          <a:solidFill>
                            <a:srgbClr val="C00000"/>
                          </a:solidFill>
                          <a:latin typeface="Arial" panose="020B0604020202020204" pitchFamily="34" charset="0"/>
                          <a:cs typeface="Arial" panose="020B0604020202020204" pitchFamily="34" charset="0"/>
                        </a:rPr>
                        <a:t> than their Actor counterparts</a:t>
                      </a:r>
                    </a:p>
                  </a:txBody>
                  <a:tcPr/>
                </a:tc>
                <a:extLst>
                  <a:ext uri="{0D108BD9-81ED-4DB2-BD59-A6C34878D82A}">
                    <a16:rowId xmlns:a16="http://schemas.microsoft.com/office/drawing/2014/main" val="2879242703"/>
                  </a:ext>
                </a:extLst>
              </a:tr>
            </a:tbl>
          </a:graphicData>
        </a:graphic>
      </p:graphicFrame>
      <p:graphicFrame>
        <p:nvGraphicFramePr>
          <p:cNvPr id="7" name="Table 11">
            <a:extLst>
              <a:ext uri="{FF2B5EF4-FFF2-40B4-BE49-F238E27FC236}">
                <a16:creationId xmlns:a16="http://schemas.microsoft.com/office/drawing/2014/main" id="{0944852F-4A70-42D9-9CCC-0D7C86755247}"/>
              </a:ext>
            </a:extLst>
          </p:cNvPr>
          <p:cNvGraphicFramePr>
            <a:graphicFrameLocks noGrp="1"/>
          </p:cNvGraphicFramePr>
          <p:nvPr>
            <p:extLst>
              <p:ext uri="{D42A27DB-BD31-4B8C-83A1-F6EECF244321}">
                <p14:modId xmlns:p14="http://schemas.microsoft.com/office/powerpoint/2010/main" val="691501351"/>
              </p:ext>
            </p:extLst>
          </p:nvPr>
        </p:nvGraphicFramePr>
        <p:xfrm>
          <a:off x="1542312" y="1064963"/>
          <a:ext cx="9004662" cy="1165381"/>
        </p:xfrm>
        <a:graphic>
          <a:graphicData uri="http://schemas.openxmlformats.org/drawingml/2006/table">
            <a:tbl>
              <a:tblPr firstRow="1" bandRow="1">
                <a:tableStyleId>{073A0DAA-6AF3-43AB-8588-CEC1D06C72B9}</a:tableStyleId>
              </a:tblPr>
              <a:tblGrid>
                <a:gridCol w="1861571">
                  <a:extLst>
                    <a:ext uri="{9D8B030D-6E8A-4147-A177-3AD203B41FA5}">
                      <a16:colId xmlns:a16="http://schemas.microsoft.com/office/drawing/2014/main" val="3648690488"/>
                    </a:ext>
                  </a:extLst>
                </a:gridCol>
                <a:gridCol w="2285171">
                  <a:extLst>
                    <a:ext uri="{9D8B030D-6E8A-4147-A177-3AD203B41FA5}">
                      <a16:colId xmlns:a16="http://schemas.microsoft.com/office/drawing/2014/main" val="1608713157"/>
                    </a:ext>
                  </a:extLst>
                </a:gridCol>
                <a:gridCol w="2395757">
                  <a:extLst>
                    <a:ext uri="{9D8B030D-6E8A-4147-A177-3AD203B41FA5}">
                      <a16:colId xmlns:a16="http://schemas.microsoft.com/office/drawing/2014/main" val="3849329076"/>
                    </a:ext>
                  </a:extLst>
                </a:gridCol>
                <a:gridCol w="2462163">
                  <a:extLst>
                    <a:ext uri="{9D8B030D-6E8A-4147-A177-3AD203B41FA5}">
                      <a16:colId xmlns:a16="http://schemas.microsoft.com/office/drawing/2014/main" val="979873077"/>
                    </a:ext>
                  </a:extLst>
                </a:gridCol>
              </a:tblGrid>
              <a:tr h="425451">
                <a:tc>
                  <a:txBody>
                    <a:bodyPr/>
                    <a:lstStyle/>
                    <a:p>
                      <a:r>
                        <a:rPr lang="en-US" sz="1300" b="1" dirty="0">
                          <a:latin typeface="Arial" panose="020B0604020202020204" pitchFamily="34" charset="0"/>
                          <a:cs typeface="Arial" panose="020B0604020202020204" pitchFamily="34" charset="0"/>
                        </a:rPr>
                        <a:t>Years</a:t>
                      </a:r>
                    </a:p>
                  </a:txBody>
                  <a:tcPr/>
                </a:tc>
                <a:tc>
                  <a:txBody>
                    <a:bodyPr/>
                    <a:lstStyle/>
                    <a:p>
                      <a:r>
                        <a:rPr lang="en-US" sz="1300" b="1" u="none" dirty="0">
                          <a:latin typeface="Arial" panose="020B0604020202020204" pitchFamily="34" charset="0"/>
                          <a:cs typeface="Arial" panose="020B0604020202020204" pitchFamily="34" charset="0"/>
                        </a:rPr>
                        <a:t>Position      Avg Age    Diff</a:t>
                      </a:r>
                    </a:p>
                  </a:txBody>
                  <a:tcPr/>
                </a:tc>
                <a:tc>
                  <a:txBody>
                    <a:bodyPr/>
                    <a:lstStyle/>
                    <a:p>
                      <a:r>
                        <a:rPr lang="en-US" sz="1300" b="1" u="none" dirty="0">
                          <a:latin typeface="Arial" panose="020B0604020202020204" pitchFamily="34" charset="0"/>
                          <a:cs typeface="Arial" panose="020B0604020202020204" pitchFamily="34" charset="0"/>
                        </a:rPr>
                        <a:t>Position   Avg Age    Diff</a:t>
                      </a:r>
                    </a:p>
                  </a:txBody>
                  <a:tcPr/>
                </a:tc>
                <a:tc>
                  <a:txBody>
                    <a:bodyPr/>
                    <a:lstStyle/>
                    <a:p>
                      <a:r>
                        <a:rPr lang="en-US" sz="1300" b="1" u="none" dirty="0">
                          <a:latin typeface="Arial" panose="020B0604020202020204" pitchFamily="34" charset="0"/>
                          <a:cs typeface="Arial" panose="020B0604020202020204" pitchFamily="34" charset="0"/>
                        </a:rPr>
                        <a:t>Position    Avg Age    Diff</a:t>
                      </a:r>
                      <a:r>
                        <a:rPr lang="en-US" sz="1300" b="1" dirty="0">
                          <a:latin typeface="Arial" panose="020B0604020202020204" pitchFamily="34" charset="0"/>
                          <a:cs typeface="Arial" panose="020B0604020202020204" pitchFamily="34" charset="0"/>
                        </a:rPr>
                        <a:t>*#</a:t>
                      </a:r>
                      <a:endParaRPr lang="en-US" sz="1300" b="1" u="none"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92709562"/>
                  </a:ext>
                </a:extLst>
              </a:tr>
              <a:tr h="408460">
                <a:tc>
                  <a:txBody>
                    <a:bodyPr/>
                    <a:lstStyle/>
                    <a:p>
                      <a:r>
                        <a:rPr lang="en-US" sz="1300" b="1" dirty="0">
                          <a:latin typeface="Arial" panose="020B0604020202020204" pitchFamily="34" charset="0"/>
                          <a:cs typeface="Arial" panose="020B0604020202020204" pitchFamily="34" charset="0"/>
                        </a:rPr>
                        <a:t>**All Genres</a:t>
                      </a:r>
                    </a:p>
                    <a:p>
                      <a:r>
                        <a:rPr lang="en-US" sz="1300" b="0" dirty="0">
                          <a:latin typeface="Arial" panose="020B0604020202020204" pitchFamily="34" charset="0"/>
                          <a:cs typeface="Arial" panose="020B0604020202020204" pitchFamily="34" charset="0"/>
                        </a:rPr>
                        <a:t>2011-2021</a:t>
                      </a:r>
                    </a:p>
                  </a:txBody>
                  <a:tcPr/>
                </a:tc>
                <a:tc>
                  <a:txBody>
                    <a:bodyPr/>
                    <a:lstStyle/>
                    <a:p>
                      <a:r>
                        <a:rPr lang="en-US" sz="1300" b="0" dirty="0">
                          <a:latin typeface="Arial" panose="020B0604020202020204" pitchFamily="34" charset="0"/>
                          <a:cs typeface="Arial" panose="020B0604020202020204" pitchFamily="34" charset="0"/>
                        </a:rPr>
                        <a:t>1 actor        44.4</a:t>
                      </a:r>
                    </a:p>
                    <a:p>
                      <a:r>
                        <a:rPr lang="en-US" sz="1300" b="0" dirty="0">
                          <a:latin typeface="Arial" panose="020B0604020202020204" pitchFamily="34" charset="0"/>
                          <a:cs typeface="Arial" panose="020B0604020202020204" pitchFamily="34" charset="0"/>
                        </a:rPr>
                        <a:t>1 actress    37.6          </a:t>
                      </a:r>
                      <a:r>
                        <a:rPr lang="en-US" sz="1300" b="0" dirty="0">
                          <a:highlight>
                            <a:srgbClr val="FFFF00"/>
                          </a:highlight>
                          <a:latin typeface="Arial" panose="020B0604020202020204" pitchFamily="34" charset="0"/>
                          <a:cs typeface="Arial" panose="020B0604020202020204" pitchFamily="34" charset="0"/>
                        </a:rPr>
                        <a:t>-6.8</a:t>
                      </a:r>
                    </a:p>
                  </a:txBody>
                  <a:tcPr/>
                </a:tc>
                <a:tc>
                  <a:txBody>
                    <a:bodyPr/>
                    <a:lstStyle/>
                    <a:p>
                      <a:r>
                        <a:rPr lang="en-US" sz="1300" b="0" dirty="0">
                          <a:latin typeface="Arial" panose="020B0604020202020204" pitchFamily="34" charset="0"/>
                          <a:cs typeface="Arial" panose="020B0604020202020204" pitchFamily="34" charset="0"/>
                        </a:rPr>
                        <a:t>2 actor        44.2</a:t>
                      </a:r>
                    </a:p>
                    <a:p>
                      <a:r>
                        <a:rPr lang="en-US" sz="1300" b="0" dirty="0">
                          <a:latin typeface="Arial" panose="020B0604020202020204" pitchFamily="34" charset="0"/>
                          <a:cs typeface="Arial" panose="020B0604020202020204" pitchFamily="34" charset="0"/>
                        </a:rPr>
                        <a:t>2 actress    37.3        </a:t>
                      </a:r>
                      <a:r>
                        <a:rPr lang="en-US" sz="1300" b="0" dirty="0">
                          <a:highlight>
                            <a:srgbClr val="FFFF00"/>
                          </a:highlight>
                          <a:latin typeface="Arial" panose="020B0604020202020204" pitchFamily="34" charset="0"/>
                          <a:cs typeface="Arial" panose="020B0604020202020204" pitchFamily="34" charset="0"/>
                        </a:rPr>
                        <a:t>-6.9</a:t>
                      </a:r>
                    </a:p>
                  </a:txBody>
                  <a:tcPr/>
                </a:tc>
                <a:tc>
                  <a:txBody>
                    <a:bodyPr/>
                    <a:lstStyle/>
                    <a:p>
                      <a:r>
                        <a:rPr lang="en-US" sz="1300" b="0" dirty="0">
                          <a:latin typeface="Arial" panose="020B0604020202020204" pitchFamily="34" charset="0"/>
                          <a:cs typeface="Arial" panose="020B0604020202020204" pitchFamily="34" charset="0"/>
                        </a:rPr>
                        <a:t>3 actor        45.8</a:t>
                      </a:r>
                    </a:p>
                    <a:p>
                      <a:r>
                        <a:rPr lang="en-US" sz="1300" b="0" dirty="0">
                          <a:latin typeface="Arial" panose="020B0604020202020204" pitchFamily="34" charset="0"/>
                          <a:cs typeface="Arial" panose="020B0604020202020204" pitchFamily="34" charset="0"/>
                        </a:rPr>
                        <a:t>3 actress    38.8        </a:t>
                      </a:r>
                      <a:r>
                        <a:rPr lang="en-US" sz="1300" b="0" dirty="0">
                          <a:highlight>
                            <a:srgbClr val="FFFF00"/>
                          </a:highlight>
                          <a:latin typeface="Arial" panose="020B0604020202020204" pitchFamily="34" charset="0"/>
                          <a:cs typeface="Arial" panose="020B0604020202020204" pitchFamily="34" charset="0"/>
                        </a:rPr>
                        <a:t>-7.0</a:t>
                      </a:r>
                    </a:p>
                  </a:txBody>
                  <a:tcPr/>
                </a:tc>
                <a:extLst>
                  <a:ext uri="{0D108BD9-81ED-4DB2-BD59-A6C34878D82A}">
                    <a16:rowId xmlns:a16="http://schemas.microsoft.com/office/drawing/2014/main" val="2454981291"/>
                  </a:ext>
                </a:extLst>
              </a:tr>
              <a:tr h="252250">
                <a:tc gridSpan="4">
                  <a:txBody>
                    <a:bodyPr/>
                    <a:lstStyle/>
                    <a:p>
                      <a:r>
                        <a:rPr lang="en-US" sz="1000" b="0" dirty="0">
                          <a:solidFill>
                            <a:schemeClr val="accent1">
                              <a:lumMod val="50000"/>
                            </a:schemeClr>
                          </a:solidFill>
                          <a:latin typeface="Arial" panose="020B0604020202020204" pitchFamily="34" charset="0"/>
                          <a:cs typeface="Arial" panose="020B0604020202020204" pitchFamily="34" charset="0"/>
                        </a:rPr>
                        <a:t>**All Genres includes tags outside of the 6 hand-picked for this analysis.  </a:t>
                      </a: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8550350"/>
                  </a:ext>
                </a:extLst>
              </a:tr>
            </a:tbl>
          </a:graphicData>
        </a:graphic>
      </p:graphicFrame>
      <p:sp>
        <p:nvSpPr>
          <p:cNvPr id="8" name="TextBox 7">
            <a:extLst>
              <a:ext uri="{FF2B5EF4-FFF2-40B4-BE49-F238E27FC236}">
                <a16:creationId xmlns:a16="http://schemas.microsoft.com/office/drawing/2014/main" id="{FDE9A781-9869-4C77-9F4F-D5CCBE0C5ADA}"/>
              </a:ext>
            </a:extLst>
          </p:cNvPr>
          <p:cNvSpPr txBox="1"/>
          <p:nvPr/>
        </p:nvSpPr>
        <p:spPr>
          <a:xfrm>
            <a:off x="723153" y="1273792"/>
            <a:ext cx="540533" cy="861774"/>
          </a:xfrm>
          <a:prstGeom prst="rect">
            <a:avLst/>
          </a:prstGeom>
          <a:noFill/>
        </p:spPr>
        <p:txBody>
          <a:bodyPr wrap="none" rtlCol="0">
            <a:spAutoFit/>
          </a:bodyPr>
          <a:lstStyle/>
          <a:p>
            <a:r>
              <a:rPr lang="en-US" sz="5000" dirty="0">
                <a:latin typeface="Arial" panose="020B0604020202020204" pitchFamily="34" charset="0"/>
                <a:cs typeface="Arial" panose="020B0604020202020204" pitchFamily="34" charset="0"/>
              </a:rPr>
              <a:t>1</a:t>
            </a:r>
          </a:p>
        </p:txBody>
      </p:sp>
      <p:sp>
        <p:nvSpPr>
          <p:cNvPr id="9" name="TextBox 8">
            <a:extLst>
              <a:ext uri="{FF2B5EF4-FFF2-40B4-BE49-F238E27FC236}">
                <a16:creationId xmlns:a16="http://schemas.microsoft.com/office/drawing/2014/main" id="{773BF847-C4DC-4D29-B37F-1DA771A124F5}"/>
              </a:ext>
            </a:extLst>
          </p:cNvPr>
          <p:cNvSpPr txBox="1"/>
          <p:nvPr/>
        </p:nvSpPr>
        <p:spPr>
          <a:xfrm>
            <a:off x="740343" y="2299649"/>
            <a:ext cx="540533" cy="861774"/>
          </a:xfrm>
          <a:prstGeom prst="rect">
            <a:avLst/>
          </a:prstGeom>
          <a:noFill/>
        </p:spPr>
        <p:txBody>
          <a:bodyPr wrap="none" rtlCol="0">
            <a:spAutoFit/>
          </a:bodyPr>
          <a:lstStyle/>
          <a:p>
            <a:r>
              <a:rPr lang="en-US" sz="5000" dirty="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167085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1D2B-55D2-4D01-B8DA-0686014EE38D}"/>
              </a:ext>
            </a:extLst>
          </p:cNvPr>
          <p:cNvSpPr>
            <a:spLocks noGrp="1"/>
          </p:cNvSpPr>
          <p:nvPr>
            <p:ph type="title"/>
          </p:nvPr>
        </p:nvSpPr>
        <p:spPr/>
        <p:txBody>
          <a:bodyPr/>
          <a:lstStyle/>
          <a:p>
            <a:r>
              <a:rPr lang="en-US" dirty="0">
                <a:solidFill>
                  <a:schemeClr val="accent5"/>
                </a:solidFill>
                <a:latin typeface="Arial" panose="020B0604020202020204" pitchFamily="34" charset="0"/>
                <a:cs typeface="Arial" panose="020B0604020202020204" pitchFamily="34" charset="0"/>
              </a:rPr>
              <a:t>Another way to look at this data…</a:t>
            </a:r>
          </a:p>
        </p:txBody>
      </p:sp>
      <p:graphicFrame>
        <p:nvGraphicFramePr>
          <p:cNvPr id="4" name="Table 11">
            <a:extLst>
              <a:ext uri="{FF2B5EF4-FFF2-40B4-BE49-F238E27FC236}">
                <a16:creationId xmlns:a16="http://schemas.microsoft.com/office/drawing/2014/main" id="{2A13F3AC-BAB9-4A45-9BCF-1C5AF5BD1BF4}"/>
              </a:ext>
            </a:extLst>
          </p:cNvPr>
          <p:cNvGraphicFramePr>
            <a:graphicFrameLocks noGrp="1"/>
          </p:cNvGraphicFramePr>
          <p:nvPr>
            <p:extLst>
              <p:ext uri="{D42A27DB-BD31-4B8C-83A1-F6EECF244321}">
                <p14:modId xmlns:p14="http://schemas.microsoft.com/office/powerpoint/2010/main" val="1256365067"/>
              </p:ext>
            </p:extLst>
          </p:nvPr>
        </p:nvGraphicFramePr>
        <p:xfrm>
          <a:off x="2937666" y="1746127"/>
          <a:ext cx="8736874" cy="4145280"/>
        </p:xfrm>
        <a:graphic>
          <a:graphicData uri="http://schemas.openxmlformats.org/drawingml/2006/table">
            <a:tbl>
              <a:tblPr firstRow="1" bandRow="1">
                <a:tableStyleId>{5C22544A-7EE6-4342-B048-85BDC9FD1C3A}</a:tableStyleId>
              </a:tblPr>
              <a:tblGrid>
                <a:gridCol w="1485382">
                  <a:extLst>
                    <a:ext uri="{9D8B030D-6E8A-4147-A177-3AD203B41FA5}">
                      <a16:colId xmlns:a16="http://schemas.microsoft.com/office/drawing/2014/main" val="3648690488"/>
                    </a:ext>
                  </a:extLst>
                </a:gridCol>
                <a:gridCol w="2538041">
                  <a:extLst>
                    <a:ext uri="{9D8B030D-6E8A-4147-A177-3AD203B41FA5}">
                      <a16:colId xmlns:a16="http://schemas.microsoft.com/office/drawing/2014/main" val="1608713157"/>
                    </a:ext>
                  </a:extLst>
                </a:gridCol>
                <a:gridCol w="2324510">
                  <a:extLst>
                    <a:ext uri="{9D8B030D-6E8A-4147-A177-3AD203B41FA5}">
                      <a16:colId xmlns:a16="http://schemas.microsoft.com/office/drawing/2014/main" val="3849329076"/>
                    </a:ext>
                  </a:extLst>
                </a:gridCol>
                <a:gridCol w="2388941">
                  <a:extLst>
                    <a:ext uri="{9D8B030D-6E8A-4147-A177-3AD203B41FA5}">
                      <a16:colId xmlns:a16="http://schemas.microsoft.com/office/drawing/2014/main" val="979873077"/>
                    </a:ext>
                  </a:extLst>
                </a:gridCol>
              </a:tblGrid>
              <a:tr h="487680">
                <a:tc>
                  <a:txBody>
                    <a:bodyPr/>
                    <a:lstStyle/>
                    <a:p>
                      <a:r>
                        <a:rPr lang="en-US" sz="1300" b="1" dirty="0">
                          <a:latin typeface="Arial" panose="020B0604020202020204" pitchFamily="34" charset="0"/>
                          <a:cs typeface="Arial" panose="020B0604020202020204" pitchFamily="34" charset="0"/>
                        </a:rPr>
                        <a:t>Years</a:t>
                      </a:r>
                    </a:p>
                  </a:txBody>
                  <a:tcPr>
                    <a:solidFill>
                      <a:schemeClr val="accent6">
                        <a:lumMod val="50000"/>
                      </a:schemeClr>
                    </a:solidFill>
                  </a:tcPr>
                </a:tc>
                <a:tc>
                  <a:txBody>
                    <a:bodyPr/>
                    <a:lstStyle/>
                    <a:p>
                      <a:r>
                        <a:rPr lang="en-US" sz="1300" b="1" u="none" dirty="0">
                          <a:latin typeface="Arial" panose="020B0604020202020204" pitchFamily="34" charset="0"/>
                          <a:cs typeface="Arial" panose="020B0604020202020204" pitchFamily="34" charset="0"/>
                        </a:rPr>
                        <a:t>Position      Avg Age    Diff</a:t>
                      </a:r>
                    </a:p>
                  </a:txBody>
                  <a:tcPr>
                    <a:solidFill>
                      <a:schemeClr val="accent6">
                        <a:lumMod val="50000"/>
                      </a:schemeClr>
                    </a:solidFill>
                  </a:tcPr>
                </a:tc>
                <a:tc>
                  <a:txBody>
                    <a:bodyPr/>
                    <a:lstStyle/>
                    <a:p>
                      <a:r>
                        <a:rPr lang="en-US" sz="1300" b="1" u="none" dirty="0">
                          <a:latin typeface="Arial" panose="020B0604020202020204" pitchFamily="34" charset="0"/>
                          <a:cs typeface="Arial" panose="020B0604020202020204" pitchFamily="34" charset="0"/>
                        </a:rPr>
                        <a:t>Position   Avg Age    Diff</a:t>
                      </a:r>
                    </a:p>
                  </a:txBody>
                  <a:tcPr>
                    <a:solidFill>
                      <a:schemeClr val="accent6">
                        <a:lumMod val="50000"/>
                      </a:schemeClr>
                    </a:solidFill>
                  </a:tcPr>
                </a:tc>
                <a:tc>
                  <a:txBody>
                    <a:bodyPr/>
                    <a:lstStyle/>
                    <a:p>
                      <a:r>
                        <a:rPr lang="en-US" sz="1300" b="1" u="none" dirty="0">
                          <a:latin typeface="Arial" panose="020B0604020202020204" pitchFamily="34" charset="0"/>
                          <a:cs typeface="Arial" panose="020B0604020202020204" pitchFamily="34" charset="0"/>
                        </a:rPr>
                        <a:t>Position    Avg Age    Diff</a:t>
                      </a:r>
                      <a:r>
                        <a:rPr lang="en-US" sz="1300" b="1" dirty="0">
                          <a:latin typeface="Arial" panose="020B0604020202020204" pitchFamily="34" charset="0"/>
                          <a:cs typeface="Arial" panose="020B0604020202020204" pitchFamily="34" charset="0"/>
                        </a:rPr>
                        <a:t>*#</a:t>
                      </a:r>
                      <a:endParaRPr lang="en-US" sz="1300" b="1" u="none" dirty="0">
                        <a:latin typeface="Arial" panose="020B0604020202020204" pitchFamily="34" charset="0"/>
                        <a:cs typeface="Arial" panose="020B0604020202020204" pitchFamily="34" charset="0"/>
                      </a:endParaRPr>
                    </a:p>
                  </a:txBody>
                  <a:tcPr>
                    <a:solidFill>
                      <a:schemeClr val="accent6">
                        <a:lumMod val="50000"/>
                      </a:schemeClr>
                    </a:solidFill>
                  </a:tcPr>
                </a:tc>
                <a:extLst>
                  <a:ext uri="{0D108BD9-81ED-4DB2-BD59-A6C34878D82A}">
                    <a16:rowId xmlns:a16="http://schemas.microsoft.com/office/drawing/2014/main" val="1192709562"/>
                  </a:ext>
                </a:extLst>
              </a:tr>
              <a:tr h="443192">
                <a:tc>
                  <a:txBody>
                    <a:bodyPr/>
                    <a:lstStyle/>
                    <a:p>
                      <a:r>
                        <a:rPr lang="en-US" sz="1300" b="0" dirty="0">
                          <a:latin typeface="Arial" panose="020B0604020202020204" pitchFamily="34" charset="0"/>
                          <a:cs typeface="Arial" panose="020B0604020202020204" pitchFamily="34" charset="0"/>
                        </a:rPr>
                        <a:t>**All Genres</a:t>
                      </a:r>
                    </a:p>
                    <a:p>
                      <a:r>
                        <a:rPr lang="en-US" sz="1300" b="0" dirty="0">
                          <a:latin typeface="Arial" panose="020B0604020202020204" pitchFamily="34" charset="0"/>
                          <a:cs typeface="Arial" panose="020B0604020202020204" pitchFamily="34" charset="0"/>
                        </a:rPr>
                        <a:t>2011-2021</a:t>
                      </a:r>
                    </a:p>
                  </a:txBody>
                  <a:tcPr>
                    <a:solidFill>
                      <a:schemeClr val="tx1">
                        <a:lumMod val="95000"/>
                      </a:schemeClr>
                    </a:solidFill>
                  </a:tcPr>
                </a:tc>
                <a:tc>
                  <a:txBody>
                    <a:bodyPr/>
                    <a:lstStyle/>
                    <a:p>
                      <a:r>
                        <a:rPr lang="en-US" sz="1300" b="0" dirty="0">
                          <a:latin typeface="Arial" panose="020B0604020202020204" pitchFamily="34" charset="0"/>
                          <a:cs typeface="Arial" panose="020B0604020202020204" pitchFamily="34" charset="0"/>
                        </a:rPr>
                        <a:t>1 actor        44.4</a:t>
                      </a:r>
                    </a:p>
                    <a:p>
                      <a:r>
                        <a:rPr lang="en-US" sz="1300" b="0" dirty="0">
                          <a:latin typeface="Arial" panose="020B0604020202020204" pitchFamily="34" charset="0"/>
                          <a:cs typeface="Arial" panose="020B0604020202020204" pitchFamily="34" charset="0"/>
                        </a:rPr>
                        <a:t>1 actress    37.6          -6.8</a:t>
                      </a:r>
                    </a:p>
                  </a:txBody>
                  <a:tcPr>
                    <a:solidFill>
                      <a:schemeClr val="tx1">
                        <a:lumMod val="95000"/>
                      </a:schemeClr>
                    </a:solidFill>
                  </a:tcPr>
                </a:tc>
                <a:tc>
                  <a:txBody>
                    <a:bodyPr/>
                    <a:lstStyle/>
                    <a:p>
                      <a:r>
                        <a:rPr lang="en-US" sz="1300" b="0" dirty="0">
                          <a:latin typeface="Arial" panose="020B0604020202020204" pitchFamily="34" charset="0"/>
                          <a:cs typeface="Arial" panose="020B0604020202020204" pitchFamily="34" charset="0"/>
                        </a:rPr>
                        <a:t>2 actor        44.2</a:t>
                      </a:r>
                    </a:p>
                    <a:p>
                      <a:r>
                        <a:rPr lang="en-US" sz="1300" b="0" dirty="0">
                          <a:latin typeface="Arial" panose="020B0604020202020204" pitchFamily="34" charset="0"/>
                          <a:cs typeface="Arial" panose="020B0604020202020204" pitchFamily="34" charset="0"/>
                        </a:rPr>
                        <a:t>2 actress    37.3        -6.9</a:t>
                      </a:r>
                    </a:p>
                  </a:txBody>
                  <a:tcPr>
                    <a:solidFill>
                      <a:schemeClr val="tx1">
                        <a:lumMod val="95000"/>
                      </a:schemeClr>
                    </a:solidFill>
                  </a:tcPr>
                </a:tc>
                <a:tc>
                  <a:txBody>
                    <a:bodyPr/>
                    <a:lstStyle/>
                    <a:p>
                      <a:r>
                        <a:rPr lang="en-US" sz="1300" b="0" dirty="0">
                          <a:latin typeface="Arial" panose="020B0604020202020204" pitchFamily="34" charset="0"/>
                          <a:cs typeface="Arial" panose="020B0604020202020204" pitchFamily="34" charset="0"/>
                        </a:rPr>
                        <a:t>3 actor        45.8</a:t>
                      </a:r>
                    </a:p>
                    <a:p>
                      <a:r>
                        <a:rPr lang="en-US" sz="1300" b="0" dirty="0">
                          <a:latin typeface="Arial" panose="020B0604020202020204" pitchFamily="34" charset="0"/>
                          <a:cs typeface="Arial" panose="020B0604020202020204" pitchFamily="34" charset="0"/>
                        </a:rPr>
                        <a:t>3 actress    38.8        -7.0</a:t>
                      </a:r>
                    </a:p>
                  </a:txBody>
                  <a:tcPr>
                    <a:solidFill>
                      <a:schemeClr val="tx1">
                        <a:lumMod val="95000"/>
                      </a:schemeClr>
                    </a:solidFill>
                  </a:tcPr>
                </a:tc>
                <a:extLst>
                  <a:ext uri="{0D108BD9-81ED-4DB2-BD59-A6C34878D82A}">
                    <a16:rowId xmlns:a16="http://schemas.microsoft.com/office/drawing/2014/main" val="2454981291"/>
                  </a:ext>
                </a:extLst>
              </a:tr>
              <a:tr h="464431">
                <a:tc>
                  <a:txBody>
                    <a:bodyPr/>
                    <a:lstStyle/>
                    <a:p>
                      <a:r>
                        <a:rPr lang="en-US" sz="1300" b="0" dirty="0">
                          <a:latin typeface="Arial" panose="020B0604020202020204" pitchFamily="34" charset="0"/>
                          <a:cs typeface="Arial" panose="020B0604020202020204" pitchFamily="34" charset="0"/>
                        </a:rPr>
                        <a:t>Action</a:t>
                      </a:r>
                    </a:p>
                    <a:p>
                      <a:r>
                        <a:rPr lang="en-US" sz="1300" b="0" dirty="0">
                          <a:latin typeface="Arial" panose="020B0604020202020204" pitchFamily="34" charset="0"/>
                          <a:cs typeface="Arial" panose="020B0604020202020204" pitchFamily="34" charset="0"/>
                        </a:rPr>
                        <a:t>2011-2021</a:t>
                      </a:r>
                    </a:p>
                  </a:txBody>
                  <a:tcPr>
                    <a:solidFill>
                      <a:schemeClr val="accent5">
                        <a:lumMod val="20000"/>
                        <a:lumOff val="80000"/>
                      </a:schemeClr>
                    </a:solidFill>
                  </a:tcPr>
                </a:tc>
                <a:tc>
                  <a:txBody>
                    <a:bodyPr/>
                    <a:lstStyle/>
                    <a:p>
                      <a:r>
                        <a:rPr lang="en-US" sz="1300" b="0" dirty="0">
                          <a:solidFill>
                            <a:schemeClr val="bg1"/>
                          </a:solidFill>
                          <a:latin typeface="Arial" panose="020B0604020202020204" pitchFamily="34" charset="0"/>
                          <a:cs typeface="Arial" panose="020B0604020202020204" pitchFamily="34" charset="0"/>
                        </a:rPr>
                        <a:t>1 actor        43.8</a:t>
                      </a:r>
                    </a:p>
                    <a:p>
                      <a:r>
                        <a:rPr lang="en-US" sz="1300" b="0" dirty="0">
                          <a:solidFill>
                            <a:schemeClr val="bg1"/>
                          </a:solidFill>
                          <a:latin typeface="Arial" panose="020B0604020202020204" pitchFamily="34" charset="0"/>
                          <a:cs typeface="Arial" panose="020B0604020202020204" pitchFamily="34" charset="0"/>
                        </a:rPr>
                        <a:t>1 actress    36.1          -7.7</a:t>
                      </a:r>
                    </a:p>
                  </a:txBody>
                  <a:tcPr>
                    <a:solidFill>
                      <a:schemeClr val="accent5">
                        <a:lumMod val="20000"/>
                        <a:lumOff val="80000"/>
                      </a:schemeClr>
                    </a:solidFill>
                  </a:tcPr>
                </a:tc>
                <a:tc>
                  <a:txBody>
                    <a:bodyPr/>
                    <a:lstStyle/>
                    <a:p>
                      <a:r>
                        <a:rPr lang="en-US" sz="1300" b="0" dirty="0">
                          <a:solidFill>
                            <a:schemeClr val="bg1"/>
                          </a:solidFill>
                          <a:latin typeface="Arial" panose="020B0604020202020204" pitchFamily="34" charset="0"/>
                          <a:cs typeface="Arial" panose="020B0604020202020204" pitchFamily="34" charset="0"/>
                        </a:rPr>
                        <a:t>2 actor        44.8</a:t>
                      </a:r>
                    </a:p>
                    <a:p>
                      <a:r>
                        <a:rPr lang="en-US" sz="1300" b="0" dirty="0">
                          <a:solidFill>
                            <a:schemeClr val="bg1"/>
                          </a:solidFill>
                          <a:latin typeface="Arial" panose="020B0604020202020204" pitchFamily="34" charset="0"/>
                          <a:cs typeface="Arial" panose="020B0604020202020204" pitchFamily="34" charset="0"/>
                        </a:rPr>
                        <a:t>2 actress    33.7        -11.1</a:t>
                      </a:r>
                    </a:p>
                  </a:txBody>
                  <a:tcPr>
                    <a:solidFill>
                      <a:schemeClr val="accent5">
                        <a:lumMod val="20000"/>
                        <a:lumOff val="80000"/>
                      </a:schemeClr>
                    </a:solidFill>
                  </a:tcPr>
                </a:tc>
                <a:tc>
                  <a:txBody>
                    <a:bodyPr/>
                    <a:lstStyle/>
                    <a:p>
                      <a:r>
                        <a:rPr lang="en-US" sz="1300" b="0" dirty="0">
                          <a:solidFill>
                            <a:schemeClr val="bg1"/>
                          </a:solidFill>
                          <a:latin typeface="Arial" panose="020B0604020202020204" pitchFamily="34" charset="0"/>
                          <a:cs typeface="Arial" panose="020B0604020202020204" pitchFamily="34" charset="0"/>
                        </a:rPr>
                        <a:t>3 actor        46.0</a:t>
                      </a:r>
                    </a:p>
                    <a:p>
                      <a:r>
                        <a:rPr lang="en-US" sz="1300" b="0" dirty="0">
                          <a:solidFill>
                            <a:schemeClr val="bg1"/>
                          </a:solidFill>
                          <a:latin typeface="Arial" panose="020B0604020202020204" pitchFamily="34" charset="0"/>
                          <a:cs typeface="Arial" panose="020B0604020202020204" pitchFamily="34" charset="0"/>
                        </a:rPr>
                        <a:t>3 actress    34.8        -11.2</a:t>
                      </a:r>
                    </a:p>
                  </a:txBody>
                  <a:tcPr>
                    <a:solidFill>
                      <a:schemeClr val="accent5">
                        <a:lumMod val="20000"/>
                        <a:lumOff val="80000"/>
                      </a:schemeClr>
                    </a:solidFill>
                  </a:tcPr>
                </a:tc>
                <a:extLst>
                  <a:ext uri="{0D108BD9-81ED-4DB2-BD59-A6C34878D82A}">
                    <a16:rowId xmlns:a16="http://schemas.microsoft.com/office/drawing/2014/main" val="400045238"/>
                  </a:ext>
                </a:extLst>
              </a:tr>
              <a:tr h="369819">
                <a:tc>
                  <a:txBody>
                    <a:bodyPr/>
                    <a:lstStyle/>
                    <a:p>
                      <a:r>
                        <a:rPr lang="en-US" sz="1300" b="0" dirty="0">
                          <a:solidFill>
                            <a:schemeClr val="bg1"/>
                          </a:solidFill>
                          <a:latin typeface="Arial" panose="020B0604020202020204" pitchFamily="34" charset="0"/>
                          <a:cs typeface="Arial" panose="020B0604020202020204" pitchFamily="34" charset="0"/>
                        </a:rPr>
                        <a:t>Comedy</a:t>
                      </a:r>
                    </a:p>
                    <a:p>
                      <a:r>
                        <a:rPr lang="en-US" sz="1300" b="0" dirty="0">
                          <a:solidFill>
                            <a:schemeClr val="bg1"/>
                          </a:solidFill>
                          <a:latin typeface="Arial" panose="020B0604020202020204" pitchFamily="34" charset="0"/>
                          <a:cs typeface="Arial" panose="020B0604020202020204" pitchFamily="34" charset="0"/>
                        </a:rPr>
                        <a:t>2011-2021</a:t>
                      </a:r>
                    </a:p>
                  </a:txBody>
                  <a:tcPr>
                    <a:solidFill>
                      <a:schemeClr val="accent4">
                        <a:lumMod val="20000"/>
                        <a:lumOff val="80000"/>
                      </a:schemeClr>
                    </a:solidFill>
                  </a:tcPr>
                </a:tc>
                <a:tc>
                  <a:txBody>
                    <a:bodyPr/>
                    <a:lstStyle/>
                    <a:p>
                      <a:r>
                        <a:rPr lang="en-US" sz="1300" b="0" dirty="0">
                          <a:solidFill>
                            <a:schemeClr val="bg1"/>
                          </a:solidFill>
                          <a:latin typeface="Arial" panose="020B0604020202020204" pitchFamily="34" charset="0"/>
                          <a:cs typeface="Arial" panose="020B0604020202020204" pitchFamily="34" charset="0"/>
                        </a:rPr>
                        <a:t>1 actor        43.4</a:t>
                      </a:r>
                    </a:p>
                    <a:p>
                      <a:r>
                        <a:rPr lang="en-US" sz="1300" b="0" dirty="0">
                          <a:solidFill>
                            <a:schemeClr val="bg1"/>
                          </a:solidFill>
                          <a:latin typeface="Arial" panose="020B0604020202020204" pitchFamily="34" charset="0"/>
                          <a:cs typeface="Arial" panose="020B0604020202020204" pitchFamily="34" charset="0"/>
                        </a:rPr>
                        <a:t>1 actress    38.4          -5</a:t>
                      </a:r>
                    </a:p>
                  </a:txBody>
                  <a:tcPr>
                    <a:solidFill>
                      <a:schemeClr val="accent4">
                        <a:lumMod val="20000"/>
                        <a:lumOff val="80000"/>
                      </a:schemeClr>
                    </a:solidFill>
                  </a:tcPr>
                </a:tc>
                <a:tc>
                  <a:txBody>
                    <a:bodyPr/>
                    <a:lstStyle/>
                    <a:p>
                      <a:r>
                        <a:rPr lang="en-US" sz="1300" b="0" dirty="0">
                          <a:solidFill>
                            <a:schemeClr val="bg1"/>
                          </a:solidFill>
                          <a:latin typeface="Arial" panose="020B0604020202020204" pitchFamily="34" charset="0"/>
                          <a:cs typeface="Arial" panose="020B0604020202020204" pitchFamily="34" charset="0"/>
                        </a:rPr>
                        <a:t>2 actor        43.2</a:t>
                      </a:r>
                    </a:p>
                    <a:p>
                      <a:r>
                        <a:rPr lang="en-US" sz="1300" b="0" dirty="0">
                          <a:solidFill>
                            <a:schemeClr val="bg1"/>
                          </a:solidFill>
                          <a:latin typeface="Arial" panose="020B0604020202020204" pitchFamily="34" charset="0"/>
                          <a:cs typeface="Arial" panose="020B0604020202020204" pitchFamily="34" charset="0"/>
                        </a:rPr>
                        <a:t>2 actress    37.6        -5.6</a:t>
                      </a:r>
                    </a:p>
                  </a:txBody>
                  <a:tcPr>
                    <a:solidFill>
                      <a:schemeClr val="accent4">
                        <a:lumMod val="20000"/>
                        <a:lumOff val="80000"/>
                      </a:schemeClr>
                    </a:solidFill>
                  </a:tcPr>
                </a:tc>
                <a:tc>
                  <a:txBody>
                    <a:bodyPr/>
                    <a:lstStyle/>
                    <a:p>
                      <a:r>
                        <a:rPr lang="en-US" sz="1300" b="0" dirty="0">
                          <a:solidFill>
                            <a:schemeClr val="bg1"/>
                          </a:solidFill>
                          <a:latin typeface="Arial" panose="020B0604020202020204" pitchFamily="34" charset="0"/>
                          <a:cs typeface="Arial" panose="020B0604020202020204" pitchFamily="34" charset="0"/>
                        </a:rPr>
                        <a:t>3 actor        45.1</a:t>
                      </a:r>
                    </a:p>
                    <a:p>
                      <a:r>
                        <a:rPr lang="en-US" sz="1300" b="0" dirty="0">
                          <a:solidFill>
                            <a:schemeClr val="bg1"/>
                          </a:solidFill>
                          <a:latin typeface="Arial" panose="020B0604020202020204" pitchFamily="34" charset="0"/>
                          <a:cs typeface="Arial" panose="020B0604020202020204" pitchFamily="34" charset="0"/>
                        </a:rPr>
                        <a:t>3 actress    39.5        -5.6</a:t>
                      </a:r>
                    </a:p>
                  </a:txBody>
                  <a:tcPr>
                    <a:solidFill>
                      <a:schemeClr val="accent4">
                        <a:lumMod val="20000"/>
                        <a:lumOff val="80000"/>
                      </a:schemeClr>
                    </a:solidFill>
                  </a:tcPr>
                </a:tc>
                <a:extLst>
                  <a:ext uri="{0D108BD9-81ED-4DB2-BD59-A6C34878D82A}">
                    <a16:rowId xmlns:a16="http://schemas.microsoft.com/office/drawing/2014/main" val="1852089003"/>
                  </a:ext>
                </a:extLst>
              </a:tr>
              <a:tr h="444847">
                <a:tc>
                  <a:txBody>
                    <a:bodyPr/>
                    <a:lstStyle/>
                    <a:p>
                      <a:r>
                        <a:rPr lang="en-US" sz="1300" b="0" dirty="0">
                          <a:solidFill>
                            <a:schemeClr val="bg1"/>
                          </a:solidFill>
                          <a:latin typeface="Arial" panose="020B0604020202020204" pitchFamily="34" charset="0"/>
                          <a:cs typeface="Arial" panose="020B0604020202020204" pitchFamily="34" charset="0"/>
                        </a:rPr>
                        <a:t>Drama</a:t>
                      </a:r>
                    </a:p>
                    <a:p>
                      <a:r>
                        <a:rPr lang="en-US" sz="1300" b="0" dirty="0">
                          <a:solidFill>
                            <a:schemeClr val="bg1"/>
                          </a:solidFill>
                          <a:latin typeface="Arial" panose="020B0604020202020204" pitchFamily="34" charset="0"/>
                          <a:cs typeface="Arial" panose="020B0604020202020204" pitchFamily="34" charset="0"/>
                        </a:rPr>
                        <a:t>2011-2021</a:t>
                      </a:r>
                    </a:p>
                  </a:txBody>
                  <a:tcPr>
                    <a:solidFill>
                      <a:srgbClr val="E7E9F5"/>
                    </a:solidFill>
                  </a:tcPr>
                </a:tc>
                <a:tc>
                  <a:txBody>
                    <a:bodyPr/>
                    <a:lstStyle/>
                    <a:p>
                      <a:r>
                        <a:rPr lang="en-US" sz="1300" b="0" dirty="0">
                          <a:solidFill>
                            <a:schemeClr val="bg1"/>
                          </a:solidFill>
                          <a:latin typeface="Arial" panose="020B0604020202020204" pitchFamily="34" charset="0"/>
                          <a:cs typeface="Arial" panose="020B0604020202020204" pitchFamily="34" charset="0"/>
                        </a:rPr>
                        <a:t>1 actor        43.6</a:t>
                      </a:r>
                    </a:p>
                    <a:p>
                      <a:r>
                        <a:rPr lang="en-US" sz="1300" b="0" dirty="0">
                          <a:solidFill>
                            <a:schemeClr val="bg1"/>
                          </a:solidFill>
                          <a:latin typeface="Arial" panose="020B0604020202020204" pitchFamily="34" charset="0"/>
                          <a:cs typeface="Arial" panose="020B0604020202020204" pitchFamily="34" charset="0"/>
                        </a:rPr>
                        <a:t>1 actress    37.7          -5.9</a:t>
                      </a:r>
                    </a:p>
                  </a:txBody>
                  <a:tcPr>
                    <a:solidFill>
                      <a:srgbClr val="E7E9F5"/>
                    </a:solidFill>
                  </a:tcPr>
                </a:tc>
                <a:tc>
                  <a:txBody>
                    <a:bodyPr/>
                    <a:lstStyle/>
                    <a:p>
                      <a:r>
                        <a:rPr lang="en-US" sz="1300" b="0" dirty="0">
                          <a:solidFill>
                            <a:schemeClr val="bg1"/>
                          </a:solidFill>
                          <a:latin typeface="Arial" panose="020B0604020202020204" pitchFamily="34" charset="0"/>
                          <a:cs typeface="Arial" panose="020B0604020202020204" pitchFamily="34" charset="0"/>
                        </a:rPr>
                        <a:t>2 actor        43.6</a:t>
                      </a:r>
                    </a:p>
                    <a:p>
                      <a:r>
                        <a:rPr lang="en-US" sz="1300" b="0" dirty="0">
                          <a:solidFill>
                            <a:schemeClr val="bg1"/>
                          </a:solidFill>
                          <a:latin typeface="Arial" panose="020B0604020202020204" pitchFamily="34" charset="0"/>
                          <a:cs typeface="Arial" panose="020B0604020202020204" pitchFamily="34" charset="0"/>
                        </a:rPr>
                        <a:t>2 actress    37.4        -6.2</a:t>
                      </a:r>
                    </a:p>
                  </a:txBody>
                  <a:tcPr>
                    <a:solidFill>
                      <a:srgbClr val="E7E9F5"/>
                    </a:solidFill>
                  </a:tcPr>
                </a:tc>
                <a:tc>
                  <a:txBody>
                    <a:bodyPr/>
                    <a:lstStyle/>
                    <a:p>
                      <a:r>
                        <a:rPr lang="en-US" sz="1300" b="0" dirty="0">
                          <a:solidFill>
                            <a:schemeClr val="bg1"/>
                          </a:solidFill>
                          <a:latin typeface="Arial" panose="020B0604020202020204" pitchFamily="34" charset="0"/>
                          <a:cs typeface="Arial" panose="020B0604020202020204" pitchFamily="34" charset="0"/>
                        </a:rPr>
                        <a:t>3 actor        45.5</a:t>
                      </a:r>
                    </a:p>
                    <a:p>
                      <a:r>
                        <a:rPr lang="en-US" sz="1300" b="0" dirty="0">
                          <a:solidFill>
                            <a:schemeClr val="bg1"/>
                          </a:solidFill>
                          <a:latin typeface="Arial" panose="020B0604020202020204" pitchFamily="34" charset="0"/>
                          <a:cs typeface="Arial" panose="020B0604020202020204" pitchFamily="34" charset="0"/>
                        </a:rPr>
                        <a:t>3 actress    39.3        -6.2</a:t>
                      </a:r>
                    </a:p>
                  </a:txBody>
                  <a:tcPr>
                    <a:solidFill>
                      <a:srgbClr val="E7E9F5"/>
                    </a:solidFill>
                  </a:tcPr>
                </a:tc>
                <a:extLst>
                  <a:ext uri="{0D108BD9-81ED-4DB2-BD59-A6C34878D82A}">
                    <a16:rowId xmlns:a16="http://schemas.microsoft.com/office/drawing/2014/main" val="114540954"/>
                  </a:ext>
                </a:extLst>
              </a:tr>
              <a:tr h="441261">
                <a:tc>
                  <a:txBody>
                    <a:bodyPr/>
                    <a:lstStyle/>
                    <a:p>
                      <a:r>
                        <a:rPr lang="en-US" sz="1300" b="0" dirty="0">
                          <a:solidFill>
                            <a:schemeClr val="bg1"/>
                          </a:solidFill>
                          <a:latin typeface="Arial" panose="020B0604020202020204" pitchFamily="34" charset="0"/>
                          <a:cs typeface="Arial" panose="020B0604020202020204" pitchFamily="34" charset="0"/>
                        </a:rPr>
                        <a:t>Fantasy</a:t>
                      </a:r>
                    </a:p>
                    <a:p>
                      <a:r>
                        <a:rPr lang="en-US" sz="1300" b="0" dirty="0">
                          <a:solidFill>
                            <a:schemeClr val="bg1"/>
                          </a:solidFill>
                          <a:latin typeface="Arial" panose="020B0604020202020204" pitchFamily="34" charset="0"/>
                          <a:cs typeface="Arial" panose="020B0604020202020204" pitchFamily="34" charset="0"/>
                        </a:rPr>
                        <a:t>2011-2021</a:t>
                      </a:r>
                    </a:p>
                  </a:txBody>
                  <a:tcPr>
                    <a:solidFill>
                      <a:schemeClr val="accent3">
                        <a:lumMod val="40000"/>
                        <a:lumOff val="60000"/>
                      </a:schemeClr>
                    </a:solidFill>
                  </a:tcPr>
                </a:tc>
                <a:tc>
                  <a:txBody>
                    <a:bodyPr/>
                    <a:lstStyle/>
                    <a:p>
                      <a:r>
                        <a:rPr lang="en-US" sz="1300" b="0" dirty="0">
                          <a:solidFill>
                            <a:schemeClr val="bg1"/>
                          </a:solidFill>
                          <a:latin typeface="Arial" panose="020B0604020202020204" pitchFamily="34" charset="0"/>
                          <a:cs typeface="Arial" panose="020B0604020202020204" pitchFamily="34" charset="0"/>
                        </a:rPr>
                        <a:t>1 actor        42.2</a:t>
                      </a:r>
                    </a:p>
                    <a:p>
                      <a:r>
                        <a:rPr lang="en-US" sz="1300" b="0" dirty="0">
                          <a:solidFill>
                            <a:schemeClr val="bg1"/>
                          </a:solidFill>
                          <a:latin typeface="Arial" panose="020B0604020202020204" pitchFamily="34" charset="0"/>
                          <a:cs typeface="Arial" panose="020B0604020202020204" pitchFamily="34" charset="0"/>
                        </a:rPr>
                        <a:t>1 actress    33.3          -8.9</a:t>
                      </a:r>
                    </a:p>
                  </a:txBody>
                  <a:tcPr>
                    <a:solidFill>
                      <a:schemeClr val="accent3">
                        <a:lumMod val="40000"/>
                        <a:lumOff val="60000"/>
                      </a:schemeClr>
                    </a:solidFill>
                  </a:tcPr>
                </a:tc>
                <a:tc>
                  <a:txBody>
                    <a:bodyPr/>
                    <a:lstStyle/>
                    <a:p>
                      <a:r>
                        <a:rPr lang="en-US" sz="1300" b="0" dirty="0">
                          <a:solidFill>
                            <a:schemeClr val="bg1"/>
                          </a:solidFill>
                          <a:latin typeface="Arial" panose="020B0604020202020204" pitchFamily="34" charset="0"/>
                          <a:cs typeface="Arial" panose="020B0604020202020204" pitchFamily="34" charset="0"/>
                        </a:rPr>
                        <a:t>2 actor        41.0</a:t>
                      </a:r>
                    </a:p>
                    <a:p>
                      <a:r>
                        <a:rPr lang="en-US" sz="1300" b="0" dirty="0">
                          <a:solidFill>
                            <a:schemeClr val="bg1"/>
                          </a:solidFill>
                          <a:latin typeface="Arial" panose="020B0604020202020204" pitchFamily="34" charset="0"/>
                          <a:cs typeface="Arial" panose="020B0604020202020204" pitchFamily="34" charset="0"/>
                        </a:rPr>
                        <a:t>2 actress    35.4        -5.6</a:t>
                      </a:r>
                    </a:p>
                  </a:txBody>
                  <a:tcPr>
                    <a:solidFill>
                      <a:schemeClr val="accent3">
                        <a:lumMod val="40000"/>
                        <a:lumOff val="60000"/>
                      </a:schemeClr>
                    </a:solidFill>
                  </a:tcPr>
                </a:tc>
                <a:tc>
                  <a:txBody>
                    <a:bodyPr/>
                    <a:lstStyle/>
                    <a:p>
                      <a:r>
                        <a:rPr lang="en-US" sz="1300" b="0" dirty="0">
                          <a:solidFill>
                            <a:schemeClr val="bg1"/>
                          </a:solidFill>
                          <a:latin typeface="Arial" panose="020B0604020202020204" pitchFamily="34" charset="0"/>
                          <a:cs typeface="Arial" panose="020B0604020202020204" pitchFamily="34" charset="0"/>
                        </a:rPr>
                        <a:t>3 actor        45.2</a:t>
                      </a:r>
                    </a:p>
                    <a:p>
                      <a:r>
                        <a:rPr lang="en-US" sz="1300" b="0" dirty="0">
                          <a:solidFill>
                            <a:schemeClr val="bg1"/>
                          </a:solidFill>
                          <a:latin typeface="Arial" panose="020B0604020202020204" pitchFamily="34" charset="0"/>
                          <a:cs typeface="Arial" panose="020B0604020202020204" pitchFamily="34" charset="0"/>
                        </a:rPr>
                        <a:t>3 actress    36.5        -8.7</a:t>
                      </a:r>
                    </a:p>
                  </a:txBody>
                  <a:tcPr>
                    <a:solidFill>
                      <a:schemeClr val="accent3">
                        <a:lumMod val="40000"/>
                        <a:lumOff val="60000"/>
                      </a:schemeClr>
                    </a:solidFill>
                  </a:tcPr>
                </a:tc>
                <a:extLst>
                  <a:ext uri="{0D108BD9-81ED-4DB2-BD59-A6C34878D82A}">
                    <a16:rowId xmlns:a16="http://schemas.microsoft.com/office/drawing/2014/main" val="190262559"/>
                  </a:ext>
                </a:extLst>
              </a:tr>
              <a:tr h="445950">
                <a:tc>
                  <a:txBody>
                    <a:bodyPr/>
                    <a:lstStyle/>
                    <a:p>
                      <a:r>
                        <a:rPr lang="en-US" sz="1300" b="0" dirty="0">
                          <a:solidFill>
                            <a:schemeClr val="bg1"/>
                          </a:solidFill>
                          <a:latin typeface="Arial" panose="020B0604020202020204" pitchFamily="34" charset="0"/>
                          <a:cs typeface="Arial" panose="020B0604020202020204" pitchFamily="34" charset="0"/>
                        </a:rPr>
                        <a:t>Romance</a:t>
                      </a:r>
                    </a:p>
                    <a:p>
                      <a:r>
                        <a:rPr lang="en-US" sz="1300" b="0" dirty="0">
                          <a:solidFill>
                            <a:schemeClr val="bg1"/>
                          </a:solidFill>
                          <a:latin typeface="Arial" panose="020B0604020202020204" pitchFamily="34" charset="0"/>
                          <a:cs typeface="Arial" panose="020B0604020202020204" pitchFamily="34" charset="0"/>
                        </a:rPr>
                        <a:t>2011-2021</a:t>
                      </a:r>
                    </a:p>
                  </a:txBody>
                  <a:tcPr>
                    <a:solidFill>
                      <a:srgbClr val="FAE2F5"/>
                    </a:solidFill>
                  </a:tcPr>
                </a:tc>
                <a:tc>
                  <a:txBody>
                    <a:bodyPr/>
                    <a:lstStyle/>
                    <a:p>
                      <a:r>
                        <a:rPr lang="en-US" sz="1300" b="0" dirty="0">
                          <a:solidFill>
                            <a:schemeClr val="bg1"/>
                          </a:solidFill>
                          <a:latin typeface="Arial" panose="020B0604020202020204" pitchFamily="34" charset="0"/>
                          <a:cs typeface="Arial" panose="020B0604020202020204" pitchFamily="34" charset="0"/>
                        </a:rPr>
                        <a:t>1 actor        38.8</a:t>
                      </a:r>
                    </a:p>
                    <a:p>
                      <a:r>
                        <a:rPr lang="en-US" sz="1300" b="0" dirty="0">
                          <a:solidFill>
                            <a:schemeClr val="bg1"/>
                          </a:solidFill>
                          <a:latin typeface="Arial" panose="020B0604020202020204" pitchFamily="34" charset="0"/>
                          <a:cs typeface="Arial" panose="020B0604020202020204" pitchFamily="34" charset="0"/>
                        </a:rPr>
                        <a:t>1 actress    35.0          -3.8</a:t>
                      </a:r>
                    </a:p>
                  </a:txBody>
                  <a:tcPr>
                    <a:solidFill>
                      <a:srgbClr val="FAE2F5"/>
                    </a:solidFill>
                  </a:tcPr>
                </a:tc>
                <a:tc>
                  <a:txBody>
                    <a:bodyPr/>
                    <a:lstStyle/>
                    <a:p>
                      <a:r>
                        <a:rPr lang="en-US" sz="1300" b="0" dirty="0">
                          <a:solidFill>
                            <a:schemeClr val="bg1"/>
                          </a:solidFill>
                          <a:latin typeface="Arial" panose="020B0604020202020204" pitchFamily="34" charset="0"/>
                          <a:cs typeface="Arial" panose="020B0604020202020204" pitchFamily="34" charset="0"/>
                        </a:rPr>
                        <a:t>2 actor        38.6</a:t>
                      </a:r>
                    </a:p>
                    <a:p>
                      <a:r>
                        <a:rPr lang="en-US" sz="1300" b="0" dirty="0">
                          <a:solidFill>
                            <a:schemeClr val="bg1"/>
                          </a:solidFill>
                          <a:latin typeface="Arial" panose="020B0604020202020204" pitchFamily="34" charset="0"/>
                          <a:cs typeface="Arial" panose="020B0604020202020204" pitchFamily="34" charset="0"/>
                        </a:rPr>
                        <a:t>2 actress    34.4        -4.2</a:t>
                      </a:r>
                    </a:p>
                  </a:txBody>
                  <a:tcPr>
                    <a:solidFill>
                      <a:srgbClr val="FAE2F5"/>
                    </a:solidFill>
                  </a:tcPr>
                </a:tc>
                <a:tc>
                  <a:txBody>
                    <a:bodyPr/>
                    <a:lstStyle/>
                    <a:p>
                      <a:r>
                        <a:rPr lang="en-US" sz="1300" b="0" dirty="0">
                          <a:solidFill>
                            <a:schemeClr val="bg1"/>
                          </a:solidFill>
                          <a:latin typeface="Arial" panose="020B0604020202020204" pitchFamily="34" charset="0"/>
                          <a:cs typeface="Arial" panose="020B0604020202020204" pitchFamily="34" charset="0"/>
                        </a:rPr>
                        <a:t>3 actor        43.1</a:t>
                      </a:r>
                    </a:p>
                    <a:p>
                      <a:r>
                        <a:rPr lang="en-US" sz="1300" b="0" dirty="0">
                          <a:solidFill>
                            <a:schemeClr val="bg1"/>
                          </a:solidFill>
                          <a:latin typeface="Arial" panose="020B0604020202020204" pitchFamily="34" charset="0"/>
                          <a:cs typeface="Arial" panose="020B0604020202020204" pitchFamily="34" charset="0"/>
                        </a:rPr>
                        <a:t>3 actress    38.7        -4.1</a:t>
                      </a:r>
                    </a:p>
                  </a:txBody>
                  <a:tcPr>
                    <a:solidFill>
                      <a:srgbClr val="FAE2F5"/>
                    </a:solidFill>
                  </a:tcPr>
                </a:tc>
                <a:extLst>
                  <a:ext uri="{0D108BD9-81ED-4DB2-BD59-A6C34878D82A}">
                    <a16:rowId xmlns:a16="http://schemas.microsoft.com/office/drawing/2014/main" val="1350384754"/>
                  </a:ext>
                </a:extLst>
              </a:tr>
              <a:tr h="438227">
                <a:tc>
                  <a:txBody>
                    <a:bodyPr/>
                    <a:lstStyle/>
                    <a:p>
                      <a:r>
                        <a:rPr lang="en-US" sz="1300" b="0" dirty="0">
                          <a:solidFill>
                            <a:schemeClr val="tx1"/>
                          </a:solidFill>
                          <a:latin typeface="Arial" panose="020B0604020202020204" pitchFamily="34" charset="0"/>
                          <a:cs typeface="Arial" panose="020B0604020202020204" pitchFamily="34" charset="0"/>
                        </a:rPr>
                        <a:t>Sci-Fi</a:t>
                      </a:r>
                    </a:p>
                    <a:p>
                      <a:r>
                        <a:rPr lang="en-US" sz="1300" b="0" dirty="0">
                          <a:solidFill>
                            <a:schemeClr val="tx1"/>
                          </a:solidFill>
                          <a:latin typeface="Arial" panose="020B0604020202020204" pitchFamily="34" charset="0"/>
                          <a:cs typeface="Arial" panose="020B0604020202020204" pitchFamily="34" charset="0"/>
                        </a:rPr>
                        <a:t>2011-2021</a:t>
                      </a:r>
                    </a:p>
                  </a:txBody>
                  <a:tcPr>
                    <a:solidFill>
                      <a:schemeClr val="bg1">
                        <a:lumMod val="85000"/>
                        <a:lumOff val="15000"/>
                      </a:schemeClr>
                    </a:solidFill>
                  </a:tcPr>
                </a:tc>
                <a:tc>
                  <a:txBody>
                    <a:bodyPr/>
                    <a:lstStyle/>
                    <a:p>
                      <a:r>
                        <a:rPr lang="en-US" sz="1300" b="0" dirty="0">
                          <a:solidFill>
                            <a:schemeClr val="tx1"/>
                          </a:solidFill>
                          <a:latin typeface="Arial" panose="020B0604020202020204" pitchFamily="34" charset="0"/>
                          <a:cs typeface="Arial" panose="020B0604020202020204" pitchFamily="34" charset="0"/>
                        </a:rPr>
                        <a:t>1 actor        43.1</a:t>
                      </a:r>
                    </a:p>
                    <a:p>
                      <a:r>
                        <a:rPr lang="en-US" sz="1300" b="0" dirty="0">
                          <a:solidFill>
                            <a:schemeClr val="tx1"/>
                          </a:solidFill>
                          <a:latin typeface="Arial" panose="020B0604020202020204" pitchFamily="34" charset="0"/>
                          <a:cs typeface="Arial" panose="020B0604020202020204" pitchFamily="34" charset="0"/>
                        </a:rPr>
                        <a:t>1 actress    35.6          -7.5</a:t>
                      </a:r>
                    </a:p>
                  </a:txBody>
                  <a:tcPr>
                    <a:solidFill>
                      <a:schemeClr val="bg1">
                        <a:lumMod val="85000"/>
                        <a:lumOff val="15000"/>
                      </a:schemeClr>
                    </a:solidFill>
                  </a:tcPr>
                </a:tc>
                <a:tc>
                  <a:txBody>
                    <a:bodyPr/>
                    <a:lstStyle/>
                    <a:p>
                      <a:r>
                        <a:rPr lang="en-US" sz="1300" b="0" dirty="0">
                          <a:solidFill>
                            <a:schemeClr val="tx1"/>
                          </a:solidFill>
                          <a:latin typeface="Arial" panose="020B0604020202020204" pitchFamily="34" charset="0"/>
                          <a:cs typeface="Arial" panose="020B0604020202020204" pitchFamily="34" charset="0"/>
                        </a:rPr>
                        <a:t>2 actor        43.5</a:t>
                      </a:r>
                    </a:p>
                    <a:p>
                      <a:r>
                        <a:rPr lang="en-US" sz="1300" b="0" dirty="0">
                          <a:solidFill>
                            <a:schemeClr val="tx1"/>
                          </a:solidFill>
                          <a:latin typeface="Arial" panose="020B0604020202020204" pitchFamily="34" charset="0"/>
                          <a:cs typeface="Arial" panose="020B0604020202020204" pitchFamily="34" charset="0"/>
                        </a:rPr>
                        <a:t>2 actress    34.8        -8.7</a:t>
                      </a:r>
                    </a:p>
                  </a:txBody>
                  <a:tcPr>
                    <a:solidFill>
                      <a:schemeClr val="bg1">
                        <a:lumMod val="85000"/>
                        <a:lumOff val="15000"/>
                      </a:schemeClr>
                    </a:solidFill>
                  </a:tcPr>
                </a:tc>
                <a:tc>
                  <a:txBody>
                    <a:bodyPr/>
                    <a:lstStyle/>
                    <a:p>
                      <a:r>
                        <a:rPr lang="en-US" sz="1300" b="0" dirty="0">
                          <a:solidFill>
                            <a:schemeClr val="tx1"/>
                          </a:solidFill>
                          <a:latin typeface="Arial" panose="020B0604020202020204" pitchFamily="34" charset="0"/>
                          <a:cs typeface="Arial" panose="020B0604020202020204" pitchFamily="34" charset="0"/>
                        </a:rPr>
                        <a:t>3 actor        45.5</a:t>
                      </a:r>
                    </a:p>
                    <a:p>
                      <a:r>
                        <a:rPr lang="en-US" sz="1300" b="0" dirty="0">
                          <a:solidFill>
                            <a:schemeClr val="tx1"/>
                          </a:solidFill>
                          <a:latin typeface="Arial" panose="020B0604020202020204" pitchFamily="34" charset="0"/>
                          <a:cs typeface="Arial" panose="020B0604020202020204" pitchFamily="34" charset="0"/>
                        </a:rPr>
                        <a:t>3 actress    34.9        -10.6</a:t>
                      </a:r>
                    </a:p>
                  </a:txBody>
                  <a:tcPr>
                    <a:solidFill>
                      <a:schemeClr val="bg1">
                        <a:lumMod val="85000"/>
                        <a:lumOff val="15000"/>
                      </a:schemeClr>
                    </a:solidFill>
                  </a:tcPr>
                </a:tc>
                <a:extLst>
                  <a:ext uri="{0D108BD9-81ED-4DB2-BD59-A6C34878D82A}">
                    <a16:rowId xmlns:a16="http://schemas.microsoft.com/office/drawing/2014/main" val="3381974723"/>
                  </a:ext>
                </a:extLst>
              </a:tr>
              <a:tr h="161562">
                <a:tc gridSpan="4">
                  <a:txBody>
                    <a:bodyPr/>
                    <a:lstStyle/>
                    <a:p>
                      <a:r>
                        <a:rPr lang="en-US" sz="1000" b="0" dirty="0">
                          <a:latin typeface="Arial" panose="020B0604020202020204" pitchFamily="34" charset="0"/>
                          <a:cs typeface="Arial" panose="020B0604020202020204" pitchFamily="34" charset="0"/>
                        </a:rPr>
                        <a:t>**All Genres includes tags outside of the 6 hand-picked for this analysis.  </a:t>
                      </a: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tc hMerge="1">
                  <a:txBody>
                    <a:bodyPr/>
                    <a:lstStyle/>
                    <a:p>
                      <a:endParaRPr lang="en-US" sz="11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8550350"/>
                  </a:ext>
                </a:extLst>
              </a:tr>
            </a:tbl>
          </a:graphicData>
        </a:graphic>
      </p:graphicFrame>
      <p:sp>
        <p:nvSpPr>
          <p:cNvPr id="3" name="TextBox 2">
            <a:extLst>
              <a:ext uri="{FF2B5EF4-FFF2-40B4-BE49-F238E27FC236}">
                <a16:creationId xmlns:a16="http://schemas.microsoft.com/office/drawing/2014/main" id="{15C98BDE-A228-4211-9570-B449AFCBD60C}"/>
              </a:ext>
            </a:extLst>
          </p:cNvPr>
          <p:cNvSpPr txBox="1"/>
          <p:nvPr/>
        </p:nvSpPr>
        <p:spPr>
          <a:xfrm>
            <a:off x="517460" y="1802830"/>
            <a:ext cx="2376830" cy="4278094"/>
          </a:xfrm>
          <a:prstGeom prst="rect">
            <a:avLst/>
          </a:prstGeom>
          <a:noFill/>
        </p:spPr>
        <p:txBody>
          <a:bodyPr wrap="square" rtlCol="0">
            <a:spAutoFit/>
          </a:bodyPr>
          <a:lstStyle/>
          <a:p>
            <a:r>
              <a:rPr lang="en-US" sz="1600" dirty="0"/>
              <a:t>Let’s say you have an “Actor” in lead position one, and an “Actress” in lead position two.</a:t>
            </a:r>
          </a:p>
          <a:p>
            <a:endParaRPr lang="en-US" sz="1600" dirty="0"/>
          </a:p>
          <a:p>
            <a:r>
              <a:rPr lang="en-US" sz="1600" dirty="0"/>
              <a:t>The age disparity is still prevalent!</a:t>
            </a:r>
          </a:p>
          <a:p>
            <a:endParaRPr lang="en-US" sz="1600" dirty="0"/>
          </a:p>
          <a:p>
            <a:r>
              <a:rPr lang="en-US" sz="1600" dirty="0"/>
              <a:t>Based on this data, the averages never get closer than an almost 4-year age gap.  </a:t>
            </a:r>
          </a:p>
          <a:p>
            <a:endParaRPr lang="en-US" sz="1600" dirty="0"/>
          </a:p>
          <a:p>
            <a:r>
              <a:rPr lang="en-US" sz="1600" dirty="0"/>
              <a:t>An important last note, the </a:t>
            </a:r>
            <a:r>
              <a:rPr lang="en-US" sz="1600" b="1" dirty="0">
                <a:solidFill>
                  <a:srgbClr val="FEB0D9"/>
                </a:solidFill>
              </a:rPr>
              <a:t>Romance category </a:t>
            </a:r>
            <a:r>
              <a:rPr lang="en-US" sz="1600" dirty="0"/>
              <a:t>is the exception to the rule within the first 2 positions</a:t>
            </a:r>
          </a:p>
        </p:txBody>
      </p:sp>
      <p:cxnSp>
        <p:nvCxnSpPr>
          <p:cNvPr id="8" name="Straight Arrow Connector 7">
            <a:extLst>
              <a:ext uri="{FF2B5EF4-FFF2-40B4-BE49-F238E27FC236}">
                <a16:creationId xmlns:a16="http://schemas.microsoft.com/office/drawing/2014/main" id="{8A33048A-8D81-4A88-9A16-9458206934F4}"/>
              </a:ext>
            </a:extLst>
          </p:cNvPr>
          <p:cNvCxnSpPr>
            <a:cxnSpLocks/>
          </p:cNvCxnSpPr>
          <p:nvPr/>
        </p:nvCxnSpPr>
        <p:spPr>
          <a:xfrm>
            <a:off x="5784304" y="2412195"/>
            <a:ext cx="2112893" cy="156893"/>
          </a:xfrm>
          <a:prstGeom prst="straightConnector1">
            <a:avLst/>
          </a:prstGeom>
          <a:ln>
            <a:solidFill>
              <a:srgbClr val="C00000"/>
            </a:solidFill>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8AA668DF-76BC-4E69-987F-3F057D32AFDF}"/>
              </a:ext>
            </a:extLst>
          </p:cNvPr>
          <p:cNvCxnSpPr>
            <a:cxnSpLocks/>
          </p:cNvCxnSpPr>
          <p:nvPr/>
        </p:nvCxnSpPr>
        <p:spPr>
          <a:xfrm flipV="1">
            <a:off x="5784304" y="3356959"/>
            <a:ext cx="2039086" cy="176514"/>
          </a:xfrm>
          <a:prstGeom prst="straightConnector1">
            <a:avLst/>
          </a:prstGeom>
          <a:ln>
            <a:solidFill>
              <a:srgbClr val="C00000"/>
            </a:solidFill>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71FD0265-A5C1-4D6A-9316-E94CCD922516}"/>
              </a:ext>
            </a:extLst>
          </p:cNvPr>
          <p:cNvCxnSpPr>
            <a:cxnSpLocks/>
          </p:cNvCxnSpPr>
          <p:nvPr/>
        </p:nvCxnSpPr>
        <p:spPr>
          <a:xfrm flipV="1">
            <a:off x="8278188" y="3838166"/>
            <a:ext cx="1889760" cy="176990"/>
          </a:xfrm>
          <a:prstGeom prst="straightConnector1">
            <a:avLst/>
          </a:prstGeom>
          <a:ln>
            <a:solidFill>
              <a:srgbClr val="C00000"/>
            </a:solidFill>
            <a:tailEnd type="triangle"/>
          </a:ln>
        </p:spPr>
        <p:style>
          <a:lnRef idx="3">
            <a:schemeClr val="accent6"/>
          </a:lnRef>
          <a:fillRef idx="0">
            <a:schemeClr val="accent6"/>
          </a:fillRef>
          <a:effectRef idx="2">
            <a:schemeClr val="accent6"/>
          </a:effectRef>
          <a:fontRef idx="minor">
            <a:schemeClr val="tx1"/>
          </a:fontRef>
        </p:style>
      </p:cxnSp>
      <p:sp>
        <p:nvSpPr>
          <p:cNvPr id="16" name="Heart 15">
            <a:extLst>
              <a:ext uri="{FF2B5EF4-FFF2-40B4-BE49-F238E27FC236}">
                <a16:creationId xmlns:a16="http://schemas.microsoft.com/office/drawing/2014/main" id="{1BF5374E-400B-4B4F-9A20-24D724BAFDC8}"/>
              </a:ext>
            </a:extLst>
          </p:cNvPr>
          <p:cNvSpPr/>
          <p:nvPr/>
        </p:nvSpPr>
        <p:spPr>
          <a:xfrm rot="1483339">
            <a:off x="3833005" y="4719082"/>
            <a:ext cx="408677" cy="342846"/>
          </a:xfrm>
          <a:prstGeom prst="heart">
            <a:avLst/>
          </a:prstGeom>
          <a:solidFill>
            <a:srgbClr val="F002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C82576-35A7-4D1F-920D-F3350A56F8A6}"/>
              </a:ext>
            </a:extLst>
          </p:cNvPr>
          <p:cNvSpPr txBox="1"/>
          <p:nvPr/>
        </p:nvSpPr>
        <p:spPr>
          <a:xfrm rot="260587">
            <a:off x="6520791" y="2163610"/>
            <a:ext cx="505267" cy="369332"/>
          </a:xfrm>
          <a:prstGeom prst="rect">
            <a:avLst/>
          </a:prstGeom>
          <a:noFill/>
        </p:spPr>
        <p:txBody>
          <a:bodyPr wrap="none" rtlCol="0">
            <a:spAutoFit/>
          </a:bodyPr>
          <a:lstStyle/>
          <a:p>
            <a:r>
              <a:rPr lang="en-US" b="1" dirty="0">
                <a:solidFill>
                  <a:srgbClr val="FF0000"/>
                </a:solidFill>
                <a:latin typeface="Arial" panose="020B0604020202020204" pitchFamily="34" charset="0"/>
                <a:cs typeface="Arial" panose="020B0604020202020204" pitchFamily="34" charset="0"/>
              </a:rPr>
              <a:t>7.1</a:t>
            </a:r>
          </a:p>
        </p:txBody>
      </p:sp>
      <p:sp>
        <p:nvSpPr>
          <p:cNvPr id="14" name="TextBox 13">
            <a:extLst>
              <a:ext uri="{FF2B5EF4-FFF2-40B4-BE49-F238E27FC236}">
                <a16:creationId xmlns:a16="http://schemas.microsoft.com/office/drawing/2014/main" id="{3405E726-E5FB-42A7-9BE6-0535852998EC}"/>
              </a:ext>
            </a:extLst>
          </p:cNvPr>
          <p:cNvSpPr txBox="1"/>
          <p:nvPr/>
        </p:nvSpPr>
        <p:spPr>
          <a:xfrm rot="21264828">
            <a:off x="6304755" y="3133560"/>
            <a:ext cx="646331" cy="369332"/>
          </a:xfrm>
          <a:prstGeom prst="rect">
            <a:avLst/>
          </a:prstGeom>
          <a:noFill/>
        </p:spPr>
        <p:txBody>
          <a:bodyPr wrap="none" rtlCol="0">
            <a:spAutoFit/>
          </a:bodyPr>
          <a:lstStyle/>
          <a:p>
            <a:r>
              <a:rPr lang="en-US" b="1" dirty="0">
                <a:solidFill>
                  <a:srgbClr val="FF0000"/>
                </a:solidFill>
                <a:latin typeface="Arial" panose="020B0604020202020204" pitchFamily="34" charset="0"/>
                <a:cs typeface="Arial" panose="020B0604020202020204" pitchFamily="34" charset="0"/>
              </a:rPr>
              <a:t>- 4.8</a:t>
            </a:r>
          </a:p>
        </p:txBody>
      </p:sp>
      <p:sp>
        <p:nvSpPr>
          <p:cNvPr id="15" name="TextBox 14">
            <a:extLst>
              <a:ext uri="{FF2B5EF4-FFF2-40B4-BE49-F238E27FC236}">
                <a16:creationId xmlns:a16="http://schemas.microsoft.com/office/drawing/2014/main" id="{895E0E3C-805B-45A6-9E14-423E1F59FF75}"/>
              </a:ext>
            </a:extLst>
          </p:cNvPr>
          <p:cNvSpPr txBox="1"/>
          <p:nvPr/>
        </p:nvSpPr>
        <p:spPr>
          <a:xfrm rot="21209491">
            <a:off x="8763363" y="3634101"/>
            <a:ext cx="646331" cy="369332"/>
          </a:xfrm>
          <a:prstGeom prst="rect">
            <a:avLst/>
          </a:prstGeom>
          <a:noFill/>
        </p:spPr>
        <p:txBody>
          <a:bodyPr wrap="none" rtlCol="0">
            <a:spAutoFit/>
          </a:bodyPr>
          <a:lstStyle/>
          <a:p>
            <a:r>
              <a:rPr lang="en-US" b="1" dirty="0">
                <a:solidFill>
                  <a:srgbClr val="FF0000"/>
                </a:solidFill>
                <a:latin typeface="Arial" panose="020B0604020202020204" pitchFamily="34" charset="0"/>
                <a:cs typeface="Arial" panose="020B0604020202020204" pitchFamily="34" charset="0"/>
              </a:rPr>
              <a:t>- 8.1</a:t>
            </a:r>
          </a:p>
        </p:txBody>
      </p:sp>
    </p:spTree>
    <p:extLst>
      <p:ext uri="{BB962C8B-B14F-4D97-AF65-F5344CB8AC3E}">
        <p14:creationId xmlns:p14="http://schemas.microsoft.com/office/powerpoint/2010/main" val="1389912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89AD1C13-4D88-4A35-9F3F-D65CF257AA85}"/>
              </a:ext>
            </a:extLst>
          </p:cNvPr>
          <p:cNvPicPr>
            <a:picLocks noChangeAspect="1"/>
          </p:cNvPicPr>
          <p:nvPr/>
        </p:nvPicPr>
        <p:blipFill rotWithShape="1">
          <a:blip r:embed="rId3"/>
          <a:srcRect l="28621" r="26226" b="-1"/>
          <a:stretch/>
        </p:blipFill>
        <p:spPr>
          <a:xfrm>
            <a:off x="7552944" y="10"/>
            <a:ext cx="4639056" cy="6857990"/>
          </a:xfrm>
          <a:prstGeom prst="rect">
            <a:avLst/>
          </a:prstGeom>
        </p:spPr>
      </p:pic>
      <p:sp useBgFill="1">
        <p:nvSpPr>
          <p:cNvPr id="9" name="Rectangle 8">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BCA48-C345-4026-870B-86B91E7E95DE}"/>
              </a:ext>
            </a:extLst>
          </p:cNvPr>
          <p:cNvSpPr>
            <a:spLocks noGrp="1"/>
          </p:cNvSpPr>
          <p:nvPr>
            <p:ph type="title"/>
          </p:nvPr>
        </p:nvSpPr>
        <p:spPr>
          <a:xfrm>
            <a:off x="838201" y="365125"/>
            <a:ext cx="6361590" cy="1325563"/>
          </a:xfrm>
        </p:spPr>
        <p:txBody>
          <a:bodyPr>
            <a:normAutofit/>
          </a:bodyPr>
          <a:lstStyle/>
          <a:p>
            <a:r>
              <a:rPr lang="en-US"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8FB69DD3-8928-4D1D-BED9-A9DDB9778F96}"/>
              </a:ext>
            </a:extLst>
          </p:cNvPr>
          <p:cNvSpPr>
            <a:spLocks noGrp="1"/>
          </p:cNvSpPr>
          <p:nvPr>
            <p:ph idx="1"/>
          </p:nvPr>
        </p:nvSpPr>
        <p:spPr>
          <a:xfrm>
            <a:off x="1120000" y="1825625"/>
            <a:ext cx="6049543" cy="4351338"/>
          </a:xfrm>
        </p:spPr>
        <p:txBody>
          <a:bodyPr>
            <a:noAutofit/>
          </a:bodyPr>
          <a:lstStyle/>
          <a:p>
            <a:pPr marL="0" indent="0">
              <a:lnSpc>
                <a:spcPct val="100000"/>
              </a:lnSpc>
              <a:spcBef>
                <a:spcPts val="0"/>
              </a:spcBef>
              <a:buNone/>
            </a:pPr>
            <a:r>
              <a:rPr lang="en-US" sz="1800" b="1" dirty="0">
                <a:solidFill>
                  <a:schemeClr val="accent2"/>
                </a:solidFill>
                <a:latin typeface="Arial" panose="020B0604020202020204" pitchFamily="34" charset="0"/>
                <a:cs typeface="Arial" panose="020B0604020202020204" pitchFamily="34" charset="0"/>
              </a:rPr>
              <a:t>Have you ever searched IMDb’s vast online database to look up information on actors, actresses, movies, and TV shows?  </a:t>
            </a:r>
          </a:p>
          <a:p>
            <a:pPr marL="0" indent="0">
              <a:lnSpc>
                <a:spcPct val="100000"/>
              </a:lnSpc>
              <a:spcBef>
                <a:spcPts val="0"/>
              </a:spcBef>
              <a:buNone/>
            </a:pPr>
            <a:endParaRPr lang="en-US" sz="5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800" b="1" dirty="0">
                <a:solidFill>
                  <a:schemeClr val="accent5"/>
                </a:solidFill>
                <a:latin typeface="Arial" panose="020B0604020202020204" pitchFamily="34" charset="0"/>
                <a:cs typeface="Arial" panose="020B0604020202020204" pitchFamily="34" charset="0"/>
              </a:rPr>
              <a:t>Me too!  </a:t>
            </a:r>
          </a:p>
          <a:p>
            <a:pPr marL="0" indent="0">
              <a:lnSpc>
                <a:spcPct val="100000"/>
              </a:lnSpc>
              <a:spcBef>
                <a:spcPts val="0"/>
              </a:spcBef>
              <a:buNone/>
            </a:pPr>
            <a:endParaRPr lang="en-US" sz="1800" b="1" dirty="0">
              <a:solidFill>
                <a:schemeClr val="accent2"/>
              </a:solidFill>
              <a:latin typeface="Arial" panose="020B0604020202020204" pitchFamily="34" charset="0"/>
              <a:cs typeface="Arial" panose="020B0604020202020204" pitchFamily="34" charset="0"/>
            </a:endParaRPr>
          </a:p>
          <a:p>
            <a:pPr marL="0" indent="0">
              <a:lnSpc>
                <a:spcPct val="100000"/>
              </a:lnSpc>
              <a:spcBef>
                <a:spcPts val="0"/>
              </a:spcBef>
              <a:buNone/>
            </a:pPr>
            <a:endParaRPr lang="en-US" sz="5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800" dirty="0">
                <a:latin typeface="Arial" panose="020B0604020202020204" pitchFamily="34" charset="0"/>
                <a:cs typeface="Arial" panose="020B0604020202020204" pitchFamily="34" charset="0"/>
              </a:rPr>
              <a:t>I personally find myself in IMDb at least once a week trying to either win a bragging rights bet with my partner on where I’ve seen a particular actor/actress before or looking up a movie title for various trivia facts.</a:t>
            </a:r>
          </a:p>
          <a:p>
            <a:pPr marL="0" indent="0">
              <a:lnSpc>
                <a:spcPct val="100000"/>
              </a:lnSpc>
              <a:spcBef>
                <a:spcPts val="0"/>
              </a:spcBef>
              <a:buNone/>
            </a:pPr>
            <a:endParaRPr lang="en-US" sz="18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800" dirty="0">
                <a:latin typeface="Arial" panose="020B0604020202020204" pitchFamily="34" charset="0"/>
                <a:cs typeface="Arial" panose="020B0604020202020204" pitchFamily="34" charset="0"/>
              </a:rPr>
              <a:t>After thoughtfully using this data-tools for many, many years,</a:t>
            </a:r>
            <a:r>
              <a:rPr lang="en-US" sz="1800" dirty="0">
                <a:solidFill>
                  <a:schemeClr val="tx1"/>
                </a:solidFill>
                <a:latin typeface="Arial" panose="020B0604020202020204" pitchFamily="34" charset="0"/>
                <a:cs typeface="Arial" panose="020B0604020202020204" pitchFamily="34" charset="0"/>
              </a:rPr>
              <a:t> </a:t>
            </a:r>
            <a:r>
              <a:rPr lang="en-US" sz="1800" b="1" i="1" dirty="0">
                <a:solidFill>
                  <a:schemeClr val="accent5"/>
                </a:solidFill>
                <a:latin typeface="Arial" panose="020B0604020202020204" pitchFamily="34" charset="0"/>
                <a:cs typeface="Arial" panose="020B0604020202020204" pitchFamily="34" charset="0"/>
              </a:rPr>
              <a:t>I have always had a burning question and wanted to take this opportunity to take a stab at answering it.</a:t>
            </a:r>
          </a:p>
          <a:p>
            <a:pPr marL="0" indent="0">
              <a:lnSpc>
                <a:spcPct val="100000"/>
              </a:lnSpc>
              <a:spcBef>
                <a:spcPts val="0"/>
              </a:spcBef>
              <a:buNone/>
            </a:pPr>
            <a:endParaRPr lang="en-US" sz="500" dirty="0">
              <a:latin typeface="Arial" panose="020B0604020202020204" pitchFamily="34" charset="0"/>
              <a:cs typeface="Arial" panose="020B0604020202020204" pitchFamily="34" charset="0"/>
            </a:endParaRPr>
          </a:p>
        </p:txBody>
      </p:sp>
      <p:pic>
        <p:nvPicPr>
          <p:cNvPr id="8" name="Picture 7" descr="Logo&#10;&#10;Description automatically generated">
            <a:extLst>
              <a:ext uri="{FF2B5EF4-FFF2-40B4-BE49-F238E27FC236}">
                <a16:creationId xmlns:a16="http://schemas.microsoft.com/office/drawing/2014/main" id="{0D64569A-5D7A-4DF7-BC33-2CA4D07398BB}"/>
              </a:ext>
            </a:extLst>
          </p:cNvPr>
          <p:cNvPicPr>
            <a:picLocks noChangeAspect="1"/>
          </p:cNvPicPr>
          <p:nvPr/>
        </p:nvPicPr>
        <p:blipFill>
          <a:blip r:embed="rId4"/>
          <a:stretch>
            <a:fillRect/>
          </a:stretch>
        </p:blipFill>
        <p:spPr>
          <a:xfrm>
            <a:off x="8881735" y="2133601"/>
            <a:ext cx="2190267" cy="2190267"/>
          </a:xfrm>
          <a:prstGeom prst="rect">
            <a:avLst/>
          </a:prstGeom>
        </p:spPr>
      </p:pic>
    </p:spTree>
    <p:extLst>
      <p:ext uri="{BB962C8B-B14F-4D97-AF65-F5344CB8AC3E}">
        <p14:creationId xmlns:p14="http://schemas.microsoft.com/office/powerpoint/2010/main" val="2610039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81F1-0A1A-4DCA-BB7A-8A2B2200AC3F}"/>
              </a:ext>
            </a:extLst>
          </p:cNvPr>
          <p:cNvSpPr>
            <a:spLocks noGrp="1"/>
          </p:cNvSpPr>
          <p:nvPr>
            <p:ph type="title"/>
          </p:nvPr>
        </p:nvSpPr>
        <p:spPr>
          <a:xfrm>
            <a:off x="2192942" y="365128"/>
            <a:ext cx="9641660" cy="1325563"/>
          </a:xfrm>
        </p:spPr>
        <p:txBody>
          <a:bodyPr>
            <a:normAutofit/>
          </a:bodyPr>
          <a:lstStyle/>
          <a:p>
            <a:r>
              <a:rPr lang="en-US" dirty="0">
                <a:solidFill>
                  <a:schemeClr val="tx1"/>
                </a:solidFill>
                <a:latin typeface="Arial" panose="020B0604020202020204" pitchFamily="34" charset="0"/>
                <a:cs typeface="Arial" panose="020B0604020202020204" pitchFamily="34" charset="0"/>
              </a:rPr>
              <a:t>The conclusion of this analysis</a:t>
            </a:r>
          </a:p>
        </p:txBody>
      </p:sp>
      <p:sp>
        <p:nvSpPr>
          <p:cNvPr id="3" name="Content Placeholder 2">
            <a:extLst>
              <a:ext uri="{FF2B5EF4-FFF2-40B4-BE49-F238E27FC236}">
                <a16:creationId xmlns:a16="http://schemas.microsoft.com/office/drawing/2014/main" id="{9DCD7627-7FF9-48BD-B618-EC6A993E7A61}"/>
              </a:ext>
            </a:extLst>
          </p:cNvPr>
          <p:cNvSpPr>
            <a:spLocks noGrp="1"/>
          </p:cNvSpPr>
          <p:nvPr>
            <p:ph idx="1"/>
          </p:nvPr>
        </p:nvSpPr>
        <p:spPr>
          <a:xfrm>
            <a:off x="2241495" y="1825627"/>
            <a:ext cx="9229872" cy="4567083"/>
          </a:xfrm>
        </p:spPr>
        <p:txBody>
          <a:bodyPr>
            <a:normAutofit/>
          </a:bodyPr>
          <a:lstStyle/>
          <a:p>
            <a:pPr marL="342892" indent="-342892">
              <a:lnSpc>
                <a:spcPct val="120000"/>
              </a:lnSpc>
              <a:spcBef>
                <a:spcPts val="0"/>
              </a:spcBef>
              <a:buFont typeface="+mj-lt"/>
              <a:buAutoNum type="arabicPeriod"/>
            </a:pPr>
            <a:r>
              <a:rPr lang="en-US" sz="1800" dirty="0">
                <a:solidFill>
                  <a:schemeClr val="accent5"/>
                </a:solidFill>
                <a:latin typeface="Arial" panose="020B0604020202020204" pitchFamily="34" charset="0"/>
                <a:cs typeface="Arial" panose="020B0604020202020204" pitchFamily="34" charset="0"/>
              </a:rPr>
              <a:t>Persons who are listed as “Actresses” are not being given an even playing field.  Actresses are skewed 4-11 years younger than their Actor counterparts within the exact same listed position per movie title. </a:t>
            </a:r>
          </a:p>
          <a:p>
            <a:pPr lvl="1">
              <a:lnSpc>
                <a:spcPct val="120000"/>
              </a:lnSpc>
              <a:spcBef>
                <a:spcPts val="0"/>
              </a:spcBef>
            </a:pPr>
            <a:r>
              <a:rPr lang="en-US" sz="1400" dirty="0">
                <a:solidFill>
                  <a:schemeClr val="accent2"/>
                </a:solidFill>
                <a:latin typeface="Arial" panose="020B0604020202020204" pitchFamily="34" charset="0"/>
                <a:cs typeface="Arial" panose="020B0604020202020204" pitchFamily="34" charset="0"/>
              </a:rPr>
              <a:t>It should be noted that by no means is this statement an absolute because averages were used for this entire analysis, however as with all averages, deviations matter.</a:t>
            </a:r>
          </a:p>
          <a:p>
            <a:pPr lvl="1">
              <a:lnSpc>
                <a:spcPct val="120000"/>
              </a:lnSpc>
              <a:spcBef>
                <a:spcPts val="0"/>
              </a:spcBef>
            </a:pPr>
            <a:endParaRPr lang="en-US" sz="1400" dirty="0">
              <a:solidFill>
                <a:schemeClr val="tx1"/>
              </a:solidFill>
              <a:latin typeface="Arial" panose="020B0604020202020204" pitchFamily="34" charset="0"/>
              <a:cs typeface="Arial" panose="020B0604020202020204" pitchFamily="34" charset="0"/>
            </a:endParaRPr>
          </a:p>
          <a:p>
            <a:pPr marL="457189" lvl="1" indent="0">
              <a:lnSpc>
                <a:spcPct val="120000"/>
              </a:lnSpc>
              <a:spcBef>
                <a:spcPts val="0"/>
              </a:spcBef>
              <a:buNone/>
            </a:pPr>
            <a:endParaRPr lang="en-US" sz="1400" dirty="0">
              <a:solidFill>
                <a:schemeClr val="tx1"/>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dirty="0">
                <a:solidFill>
                  <a:schemeClr val="accent5"/>
                </a:solidFill>
                <a:latin typeface="Arial" panose="020B0604020202020204" pitchFamily="34" charset="0"/>
                <a:cs typeface="Arial" panose="020B0604020202020204" pitchFamily="34" charset="0"/>
              </a:rPr>
              <a:t>As we, as a culture, continue to evolve and the definitions of “Actor” and “Actress” alter to a nonbinary construct, it may become even more difficult to track age disparity between how persons identify themselves. </a:t>
            </a:r>
          </a:p>
          <a:p>
            <a:pPr lvl="1">
              <a:lnSpc>
                <a:spcPct val="120000"/>
              </a:lnSpc>
              <a:spcBef>
                <a:spcPts val="0"/>
              </a:spcBef>
            </a:pPr>
            <a:r>
              <a:rPr lang="en-US" sz="1400" dirty="0">
                <a:solidFill>
                  <a:schemeClr val="accent2"/>
                </a:solidFill>
                <a:latin typeface="Arial" panose="020B0604020202020204" pitchFamily="34" charset="0"/>
                <a:cs typeface="Arial" panose="020B0604020202020204" pitchFamily="34" charset="0"/>
              </a:rPr>
              <a:t>Hopefully, someone somewhere is coming up with a way to track a person as who they identify as versus their either assumed or given “Actor/Actress” titles currently used in IMDb and other databases and lists. </a:t>
            </a:r>
          </a:p>
          <a:p>
            <a:pPr marL="342892" indent="-342892">
              <a:lnSpc>
                <a:spcPct val="120000"/>
              </a:lnSpc>
              <a:spcBef>
                <a:spcPts val="0"/>
              </a:spcBef>
              <a:buFont typeface="+mj-lt"/>
              <a:buAutoNum type="arabicPeriod"/>
            </a:pPr>
            <a:endParaRPr lang="en-US" sz="1800" dirty="0">
              <a:solidFill>
                <a:schemeClr val="tx1"/>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1800" dirty="0">
              <a:solidFill>
                <a:schemeClr val="tx1"/>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1800" dirty="0">
              <a:solidFill>
                <a:schemeClr val="tx1"/>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latin typeface="Arial" panose="020B0604020202020204" pitchFamily="34" charset="0"/>
              <a:cs typeface="Arial" panose="020B0604020202020204" pitchFamily="34" charset="0"/>
            </a:endParaRPr>
          </a:p>
        </p:txBody>
      </p:sp>
      <p:pic>
        <p:nvPicPr>
          <p:cNvPr id="4" name="Picture 3" descr="up close image of waves">
            <a:extLst>
              <a:ext uri="{FF2B5EF4-FFF2-40B4-BE49-F238E27FC236}">
                <a16:creationId xmlns:a16="http://schemas.microsoft.com/office/drawing/2014/main" id="{171A9CDE-3B90-48F1-9EAF-D4D48553E5E5}"/>
              </a:ext>
            </a:extLst>
          </p:cNvPr>
          <p:cNvPicPr>
            <a:picLocks noChangeAspect="1"/>
          </p:cNvPicPr>
          <p:nvPr/>
        </p:nvPicPr>
        <p:blipFill rotWithShape="1">
          <a:blip r:embed="rId2"/>
          <a:srcRect l="30060" r="27665" b="-1"/>
          <a:stretch/>
        </p:blipFill>
        <p:spPr>
          <a:xfrm>
            <a:off x="20" y="10"/>
            <a:ext cx="1966345" cy="6857990"/>
          </a:xfrm>
          <a:prstGeom prst="rect">
            <a:avLst/>
          </a:prstGeom>
        </p:spPr>
      </p:pic>
      <p:pic>
        <p:nvPicPr>
          <p:cNvPr id="8" name="Picture 7" descr="Logo&#10;&#10;Description automatically generated">
            <a:extLst>
              <a:ext uri="{FF2B5EF4-FFF2-40B4-BE49-F238E27FC236}">
                <a16:creationId xmlns:a16="http://schemas.microsoft.com/office/drawing/2014/main" id="{E334D5D9-08A3-44C4-A2AE-15E675CE1509}"/>
              </a:ext>
            </a:extLst>
          </p:cNvPr>
          <p:cNvPicPr>
            <a:picLocks noChangeAspect="1"/>
          </p:cNvPicPr>
          <p:nvPr/>
        </p:nvPicPr>
        <p:blipFill>
          <a:blip r:embed="rId3"/>
          <a:stretch>
            <a:fillRect/>
          </a:stretch>
        </p:blipFill>
        <p:spPr>
          <a:xfrm>
            <a:off x="180903" y="157795"/>
            <a:ext cx="1604578" cy="1604578"/>
          </a:xfrm>
          <a:prstGeom prst="rect">
            <a:avLst/>
          </a:prstGeom>
        </p:spPr>
      </p:pic>
    </p:spTree>
    <p:extLst>
      <p:ext uri="{BB962C8B-B14F-4D97-AF65-F5344CB8AC3E}">
        <p14:creationId xmlns:p14="http://schemas.microsoft.com/office/powerpoint/2010/main" val="2980853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1"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1714500" y="2337324"/>
            <a:ext cx="9144000" cy="1641490"/>
          </a:xfrm>
        </p:spPr>
        <p:txBody>
          <a:bodyPr>
            <a:normAutofit/>
          </a:bodyPr>
          <a:lstStyle/>
          <a:p>
            <a:pPr algn="l">
              <a:spcBef>
                <a:spcPts val="0"/>
              </a:spcBef>
            </a:pPr>
            <a:r>
              <a:rPr lang="en-US" sz="5400" spc="0" dirty="0">
                <a:solidFill>
                  <a:schemeClr val="accent1">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This is the really geeky stuff</a:t>
            </a:r>
            <a:br>
              <a:rPr lang="en-US" sz="5400" spc="0" dirty="0">
                <a:solidFill>
                  <a:schemeClr val="accent1">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br>
            <a:r>
              <a:rPr lang="en-US" sz="5400" spc="0" dirty="0">
                <a:solidFill>
                  <a:schemeClr val="accent5"/>
                </a:solidFill>
                <a:effectLst/>
                <a:latin typeface="Arial" panose="020B0604020202020204" pitchFamily="34" charset="0"/>
                <a:ea typeface="Calibri" panose="020F0502020204030204" pitchFamily="34" charset="0"/>
                <a:cs typeface="Times New Roman" panose="02020603050405020304" pitchFamily="18" charset="0"/>
              </a:rPr>
              <a:t>Documentation | Code | Details</a:t>
            </a:r>
            <a:endParaRPr lang="en-US" sz="5400" spc="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Logo&#10;&#10;Description automatically generated">
            <a:extLst>
              <a:ext uri="{FF2B5EF4-FFF2-40B4-BE49-F238E27FC236}">
                <a16:creationId xmlns:a16="http://schemas.microsoft.com/office/drawing/2014/main" id="{55A60FA1-4EAA-4C9A-9613-4D3BF3A195C8}"/>
              </a:ext>
            </a:extLst>
          </p:cNvPr>
          <p:cNvPicPr>
            <a:picLocks noChangeAspect="1"/>
          </p:cNvPicPr>
          <p:nvPr/>
        </p:nvPicPr>
        <p:blipFill>
          <a:blip r:embed="rId4">
            <a:alphaModFix amt="35000"/>
          </a:blip>
          <a:stretch>
            <a:fillRect/>
          </a:stretch>
        </p:blipFill>
        <p:spPr>
          <a:xfrm rot="20385524">
            <a:off x="8280785" y="3836474"/>
            <a:ext cx="2092593" cy="2092593"/>
          </a:xfrm>
          <a:prstGeom prst="rect">
            <a:avLst/>
          </a:prstGeom>
        </p:spPr>
      </p:pic>
    </p:spTree>
    <p:extLst>
      <p:ext uri="{BB962C8B-B14F-4D97-AF65-F5344CB8AC3E}">
        <p14:creationId xmlns:p14="http://schemas.microsoft.com/office/powerpoint/2010/main" val="3091138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1325563"/>
          </a:xfrm>
        </p:spPr>
        <p:txBody>
          <a:bodyPr/>
          <a:lstStyle/>
          <a:p>
            <a:r>
              <a:rPr lang="en-US" dirty="0">
                <a:latin typeface="Arial" panose="020B0604020202020204" pitchFamily="34" charset="0"/>
                <a:cs typeface="Arial" panose="020B0604020202020204" pitchFamily="34" charset="0"/>
              </a:rPr>
              <a:t>How this data analysis began</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5" name="Picture 4" descr="up close image of waves">
            <a:extLst>
              <a:ext uri="{FF2B5EF4-FFF2-40B4-BE49-F238E27FC236}">
                <a16:creationId xmlns:a16="http://schemas.microsoft.com/office/drawing/2014/main" id="{FDDFB56B-ACEF-46C8-A5A6-2789CECBD210}"/>
              </a:ext>
            </a:extLst>
          </p:cNvPr>
          <p:cNvPicPr>
            <a:picLocks noChangeAspect="1"/>
          </p:cNvPicPr>
          <p:nvPr/>
        </p:nvPicPr>
        <p:blipFill rotWithShape="1">
          <a:blip r:embed="rId2"/>
          <a:srcRect l="30060" r="27665" b="-1"/>
          <a:stretch/>
        </p:blipFill>
        <p:spPr>
          <a:xfrm>
            <a:off x="10225657" y="10"/>
            <a:ext cx="1966345" cy="6857990"/>
          </a:xfrm>
          <a:prstGeom prst="rect">
            <a:avLst/>
          </a:prstGeom>
        </p:spPr>
      </p:pic>
      <p:pic>
        <p:nvPicPr>
          <p:cNvPr id="6" name="Picture 5" descr="Logo&#10;&#10;Description automatically generated">
            <a:extLst>
              <a:ext uri="{FF2B5EF4-FFF2-40B4-BE49-F238E27FC236}">
                <a16:creationId xmlns:a16="http://schemas.microsoft.com/office/drawing/2014/main" id="{0CD51EA5-DE76-4ACC-839B-68DC62B02F06}"/>
              </a:ext>
            </a:extLst>
          </p:cNvPr>
          <p:cNvPicPr>
            <a:picLocks noChangeAspect="1"/>
          </p:cNvPicPr>
          <p:nvPr/>
        </p:nvPicPr>
        <p:blipFill>
          <a:blip r:embed="rId3"/>
          <a:stretch>
            <a:fillRect/>
          </a:stretch>
        </p:blipFill>
        <p:spPr>
          <a:xfrm>
            <a:off x="10406538" y="157795"/>
            <a:ext cx="1604578" cy="1604578"/>
          </a:xfrm>
          <a:prstGeom prst="rect">
            <a:avLst/>
          </a:prstGeom>
        </p:spPr>
      </p:pic>
      <p:sp>
        <p:nvSpPr>
          <p:cNvPr id="7" name="Content Placeholder 2">
            <a:extLst>
              <a:ext uri="{FF2B5EF4-FFF2-40B4-BE49-F238E27FC236}">
                <a16:creationId xmlns:a16="http://schemas.microsoft.com/office/drawing/2014/main" id="{DDFFA45C-24D1-493A-BD5B-BB8E78E37462}"/>
              </a:ext>
            </a:extLst>
          </p:cNvPr>
          <p:cNvSpPr txBox="1">
            <a:spLocks/>
          </p:cNvSpPr>
          <p:nvPr/>
        </p:nvSpPr>
        <p:spPr>
          <a:xfrm>
            <a:off x="690328" y="1538241"/>
            <a:ext cx="9229872" cy="456708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800" dirty="0">
                <a:solidFill>
                  <a:schemeClr val="tx1"/>
                </a:solidFill>
                <a:latin typeface="Arial" panose="020B0604020202020204" pitchFamily="34" charset="0"/>
                <a:cs typeface="Arial" panose="020B0604020202020204" pitchFamily="34" charset="0"/>
              </a:rPr>
              <a:t>During the summer of 2021 I began thinking about adding new skills to my repertoire in hopes of a career adjustment sometime in 2022 or 2023.  </a:t>
            </a:r>
          </a:p>
          <a:p>
            <a:pPr marL="0" indent="0">
              <a:lnSpc>
                <a:spcPct val="120000"/>
              </a:lnSpc>
              <a:spcBef>
                <a:spcPts val="0"/>
              </a:spcBef>
              <a:buNone/>
            </a:pPr>
            <a:endParaRPr lang="en-US" sz="1800" dirty="0">
              <a:solidFill>
                <a:schemeClr val="tx1"/>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1800" dirty="0">
                <a:solidFill>
                  <a:schemeClr val="tx1"/>
                </a:solidFill>
                <a:latin typeface="Arial" panose="020B0604020202020204" pitchFamily="34" charset="0"/>
                <a:cs typeface="Arial" panose="020B0604020202020204" pitchFamily="34" charset="0"/>
              </a:rPr>
              <a:t>I do possess an extensive background in Project and Product Management within the manufacturing, SaaS, and web/e-commerce development categories, specifically in highly creative environments.   Being surrounded by imaginative and creative thinkers have taught me to not limit myself to a singular skill-set, nor box myself into a particular job title.</a:t>
            </a:r>
          </a:p>
          <a:p>
            <a:pPr marL="0" indent="0">
              <a:lnSpc>
                <a:spcPct val="120000"/>
              </a:lnSpc>
              <a:spcBef>
                <a:spcPts val="0"/>
              </a:spcBef>
              <a:buNone/>
            </a:pPr>
            <a:endParaRPr lang="en-US" sz="1800" dirty="0">
              <a:solidFill>
                <a:schemeClr val="tx1"/>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1800" dirty="0">
                <a:solidFill>
                  <a:schemeClr val="tx1"/>
                </a:solidFill>
                <a:latin typeface="Arial" panose="020B0604020202020204" pitchFamily="34" charset="0"/>
                <a:cs typeface="Arial" panose="020B0604020202020204" pitchFamily="34" charset="0"/>
              </a:rPr>
              <a:t>As a PM, I worked with clients, stakeholders, internal and external teams, as well as 3</a:t>
            </a:r>
            <a:r>
              <a:rPr lang="en-US" sz="1800" baseline="30000" dirty="0">
                <a:solidFill>
                  <a:schemeClr val="tx1"/>
                </a:solidFill>
                <a:latin typeface="Arial" panose="020B0604020202020204" pitchFamily="34" charset="0"/>
                <a:cs typeface="Arial" panose="020B0604020202020204" pitchFamily="34" charset="0"/>
              </a:rPr>
              <a:t>rd</a:t>
            </a:r>
            <a:r>
              <a:rPr lang="en-US" sz="1800" dirty="0">
                <a:solidFill>
                  <a:schemeClr val="tx1"/>
                </a:solidFill>
                <a:latin typeface="Arial" panose="020B0604020202020204" pitchFamily="34" charset="0"/>
                <a:cs typeface="Arial" panose="020B0604020202020204" pitchFamily="34" charset="0"/>
              </a:rPr>
              <a:t> party vendors to create project, product, and marketing plans and assist all players to stay on project targets.  In my opinion, to be a good PM, it’s important to know a little bit about everything your associate partners do to encourage, assist, and if lucky, help-out to achieve the overall success of each project.  </a:t>
            </a:r>
          </a:p>
          <a:p>
            <a:pPr marL="0" indent="0">
              <a:lnSpc>
                <a:spcPct val="120000"/>
              </a:lnSpc>
              <a:spcBef>
                <a:spcPts val="0"/>
              </a:spcBef>
              <a:buNone/>
            </a:pPr>
            <a:endParaRPr lang="en-US" sz="1800" dirty="0">
              <a:solidFill>
                <a:schemeClr val="tx1"/>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1800" dirty="0">
                <a:solidFill>
                  <a:schemeClr val="tx1"/>
                </a:solidFill>
                <a:latin typeface="Arial" panose="020B0604020202020204" pitchFamily="34" charset="0"/>
                <a:cs typeface="Arial" panose="020B0604020202020204" pitchFamily="34" charset="0"/>
              </a:rPr>
              <a:t>I have dealt with all sorts of data throughout my PM career including marketing, focus group testing, product data, and even point of sale systems.   It is for my love of all things data that I was thrilled to have found a certification program in Data Analytics which, in turn, introduced me to SQL and R.   Thereafter, I fell down the rabbit hole and became certified in the following:</a:t>
            </a:r>
          </a:p>
          <a:p>
            <a:pPr>
              <a:lnSpc>
                <a:spcPct val="120000"/>
              </a:lnSpc>
              <a:spcBef>
                <a:spcPts val="0"/>
              </a:spcBef>
            </a:pPr>
            <a:r>
              <a:rPr lang="en-US" sz="1800" dirty="0">
                <a:solidFill>
                  <a:schemeClr val="tx1"/>
                </a:solidFill>
                <a:latin typeface="Arial" panose="020B0604020202020204" pitchFamily="34" charset="0"/>
                <a:cs typeface="Arial" panose="020B0604020202020204" pitchFamily="34" charset="0"/>
              </a:rPr>
              <a:t>Data Analytics </a:t>
            </a:r>
          </a:p>
          <a:p>
            <a:pPr>
              <a:lnSpc>
                <a:spcPct val="120000"/>
              </a:lnSpc>
              <a:spcBef>
                <a:spcPts val="0"/>
              </a:spcBef>
            </a:pPr>
            <a:r>
              <a:rPr lang="en-US" sz="1800" dirty="0">
                <a:solidFill>
                  <a:schemeClr val="tx1"/>
                </a:solidFill>
                <a:latin typeface="Arial" panose="020B0604020202020204" pitchFamily="34" charset="0"/>
                <a:cs typeface="Arial" panose="020B0604020202020204" pitchFamily="34" charset="0"/>
              </a:rPr>
              <a:t>Business Metrics for Data-Driven Companies</a:t>
            </a:r>
          </a:p>
          <a:p>
            <a:pPr>
              <a:lnSpc>
                <a:spcPct val="120000"/>
              </a:lnSpc>
              <a:spcBef>
                <a:spcPts val="0"/>
              </a:spcBef>
            </a:pPr>
            <a:r>
              <a:rPr lang="en-US" sz="1800" dirty="0">
                <a:solidFill>
                  <a:schemeClr val="tx1"/>
                </a:solidFill>
                <a:latin typeface="Arial" panose="020B0604020202020204" pitchFamily="34" charset="0"/>
                <a:cs typeface="Arial" panose="020B0604020202020204" pitchFamily="34" charset="0"/>
              </a:rPr>
              <a:t>SQL for Data Science </a:t>
            </a:r>
          </a:p>
          <a:p>
            <a:pPr>
              <a:lnSpc>
                <a:spcPct val="120000"/>
              </a:lnSpc>
              <a:spcBef>
                <a:spcPts val="0"/>
              </a:spcBef>
            </a:pPr>
            <a:r>
              <a:rPr lang="en-US" sz="1800" dirty="0">
                <a:solidFill>
                  <a:schemeClr val="tx1"/>
                </a:solidFill>
                <a:latin typeface="Arial" panose="020B0604020202020204" pitchFamily="34" charset="0"/>
                <a:cs typeface="Arial" panose="020B0604020202020204" pitchFamily="34" charset="0"/>
              </a:rPr>
              <a:t>Data Analysis with R Programming</a:t>
            </a:r>
          </a:p>
          <a:p>
            <a:pPr marL="0" indent="0">
              <a:lnSpc>
                <a:spcPct val="120000"/>
              </a:lnSpc>
              <a:spcBef>
                <a:spcPts val="0"/>
              </a:spcBef>
              <a:buNone/>
            </a:pPr>
            <a:endParaRPr lang="en-US" sz="1800" dirty="0">
              <a:solidFill>
                <a:schemeClr val="tx1"/>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1800" dirty="0">
                <a:solidFill>
                  <a:schemeClr val="tx1"/>
                </a:solidFill>
                <a:latin typeface="Arial" panose="020B0604020202020204" pitchFamily="34" charset="0"/>
                <a:cs typeface="Arial" panose="020B0604020202020204" pitchFamily="34" charset="0"/>
              </a:rPr>
              <a:t>I will soon add additional SQL certifications to my list and perhaps Python.</a:t>
            </a:r>
          </a:p>
        </p:txBody>
      </p:sp>
    </p:spTree>
    <p:extLst>
      <p:ext uri="{BB962C8B-B14F-4D97-AF65-F5344CB8AC3E}">
        <p14:creationId xmlns:p14="http://schemas.microsoft.com/office/powerpoint/2010/main" val="1717874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1325563"/>
          </a:xfrm>
        </p:spPr>
        <p:txBody>
          <a:bodyPr>
            <a:normAutofit fontScale="90000"/>
          </a:bodyPr>
          <a:lstStyle/>
          <a:p>
            <a:r>
              <a:rPr lang="en-US" dirty="0">
                <a:latin typeface="Arial" panose="020B0604020202020204" pitchFamily="34" charset="0"/>
                <a:cs typeface="Arial" panose="020B0604020202020204" pitchFamily="34" charset="0"/>
              </a:rPr>
              <a:t>What it took to complete this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document</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5" name="Picture 4" descr="up close image of waves">
            <a:extLst>
              <a:ext uri="{FF2B5EF4-FFF2-40B4-BE49-F238E27FC236}">
                <a16:creationId xmlns:a16="http://schemas.microsoft.com/office/drawing/2014/main" id="{FDDFB56B-ACEF-46C8-A5A6-2789CECBD210}"/>
              </a:ext>
            </a:extLst>
          </p:cNvPr>
          <p:cNvPicPr>
            <a:picLocks noChangeAspect="1"/>
          </p:cNvPicPr>
          <p:nvPr/>
        </p:nvPicPr>
        <p:blipFill rotWithShape="1">
          <a:blip r:embed="rId2"/>
          <a:srcRect l="30060" r="27665" b="-1"/>
          <a:stretch/>
        </p:blipFill>
        <p:spPr>
          <a:xfrm>
            <a:off x="10225657" y="10"/>
            <a:ext cx="1966345" cy="6857990"/>
          </a:xfrm>
          <a:prstGeom prst="rect">
            <a:avLst/>
          </a:prstGeom>
        </p:spPr>
      </p:pic>
      <p:pic>
        <p:nvPicPr>
          <p:cNvPr id="6" name="Picture 5" descr="Logo&#10;&#10;Description automatically generated">
            <a:extLst>
              <a:ext uri="{FF2B5EF4-FFF2-40B4-BE49-F238E27FC236}">
                <a16:creationId xmlns:a16="http://schemas.microsoft.com/office/drawing/2014/main" id="{0CD51EA5-DE76-4ACC-839B-68DC62B02F06}"/>
              </a:ext>
            </a:extLst>
          </p:cNvPr>
          <p:cNvPicPr>
            <a:picLocks noChangeAspect="1"/>
          </p:cNvPicPr>
          <p:nvPr/>
        </p:nvPicPr>
        <p:blipFill>
          <a:blip r:embed="rId3"/>
          <a:stretch>
            <a:fillRect/>
          </a:stretch>
        </p:blipFill>
        <p:spPr>
          <a:xfrm>
            <a:off x="10406538" y="157795"/>
            <a:ext cx="1604578" cy="1604578"/>
          </a:xfrm>
          <a:prstGeom prst="rect">
            <a:avLst/>
          </a:prstGeom>
        </p:spPr>
      </p:pic>
      <p:sp>
        <p:nvSpPr>
          <p:cNvPr id="7" name="Content Placeholder 2">
            <a:extLst>
              <a:ext uri="{FF2B5EF4-FFF2-40B4-BE49-F238E27FC236}">
                <a16:creationId xmlns:a16="http://schemas.microsoft.com/office/drawing/2014/main" id="{DDFFA45C-24D1-493A-BD5B-BB8E78E37462}"/>
              </a:ext>
            </a:extLst>
          </p:cNvPr>
          <p:cNvSpPr txBox="1">
            <a:spLocks/>
          </p:cNvSpPr>
          <p:nvPr/>
        </p:nvSpPr>
        <p:spPr>
          <a:xfrm>
            <a:off x="991428" y="1735270"/>
            <a:ext cx="8910217" cy="444169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92" indent="-342892">
              <a:lnSpc>
                <a:spcPct val="120000"/>
              </a:lnSpc>
              <a:spcBef>
                <a:spcPts val="0"/>
              </a:spcBef>
              <a:buFont typeface="+mj-lt"/>
              <a:buAutoNum type="arabicPeriod"/>
            </a:pPr>
            <a:r>
              <a:rPr lang="en-US" sz="1800" b="1" dirty="0">
                <a:solidFill>
                  <a:schemeClr val="accent5"/>
                </a:solidFill>
                <a:latin typeface="Arial" panose="020B0604020202020204" pitchFamily="34" charset="0"/>
                <a:cs typeface="Arial" panose="020B0604020202020204" pitchFamily="34" charset="0"/>
              </a:rPr>
              <a:t>Determining what data I wanted to analyze and where I could find such a thing</a:t>
            </a:r>
          </a:p>
          <a:p>
            <a:pPr marL="800092" lvl="1" indent="-342892">
              <a:lnSpc>
                <a:spcPct val="120000"/>
              </a:lnSpc>
              <a:spcBef>
                <a:spcPts val="0"/>
              </a:spcBef>
              <a:buFont typeface="+mj-lt"/>
              <a:buAutoNum type="arabicPeriod"/>
            </a:pPr>
            <a:r>
              <a:rPr lang="en-US" sz="1400" dirty="0">
                <a:solidFill>
                  <a:schemeClr val="tx1"/>
                </a:solidFill>
                <a:latin typeface="Arial" panose="020B0604020202020204" pitchFamily="34" charset="0"/>
                <a:cs typeface="Arial" panose="020B0604020202020204" pitchFamily="34" charset="0"/>
              </a:rPr>
              <a:t>Source for defining the data can be found here:	</a:t>
            </a:r>
            <a:r>
              <a:rPr lang="en-US" sz="1400" dirty="0">
                <a:solidFill>
                  <a:schemeClr val="tx1"/>
                </a:solidFill>
                <a:latin typeface="Arial" panose="020B0604020202020204" pitchFamily="34" charset="0"/>
                <a:cs typeface="Arial" panose="020B0604020202020204" pitchFamily="34" charset="0"/>
                <a:hlinkClick r:id="rId4"/>
              </a:rPr>
              <a:t>https://www.imdb.com/interfaces/</a:t>
            </a:r>
            <a:r>
              <a:rPr lang="en-US" sz="1400" dirty="0">
                <a:solidFill>
                  <a:schemeClr val="tx1"/>
                </a:solidFill>
                <a:latin typeface="Arial" panose="020B0604020202020204" pitchFamily="34" charset="0"/>
                <a:cs typeface="Arial" panose="020B0604020202020204" pitchFamily="34" charset="0"/>
              </a:rPr>
              <a:t> </a:t>
            </a:r>
          </a:p>
          <a:p>
            <a:pPr marL="800092" lvl="1" indent="-342892">
              <a:lnSpc>
                <a:spcPct val="120000"/>
              </a:lnSpc>
              <a:spcBef>
                <a:spcPts val="0"/>
              </a:spcBef>
              <a:buFont typeface="+mj-lt"/>
              <a:buAutoNum type="arabicPeriod"/>
            </a:pPr>
            <a:r>
              <a:rPr lang="en-US" sz="1400" dirty="0">
                <a:solidFill>
                  <a:schemeClr val="tx1"/>
                </a:solidFill>
                <a:latin typeface="Arial" panose="020B0604020202020204" pitchFamily="34" charset="0"/>
                <a:cs typeface="Arial" panose="020B0604020202020204" pitchFamily="34" charset="0"/>
              </a:rPr>
              <a:t>The actual table downloads can be found here:	</a:t>
            </a:r>
            <a:r>
              <a:rPr lang="en-US" sz="1400" dirty="0">
                <a:solidFill>
                  <a:schemeClr val="tx1"/>
                </a:solidFill>
                <a:latin typeface="Arial" panose="020B0604020202020204" pitchFamily="34" charset="0"/>
                <a:cs typeface="Arial" panose="020B0604020202020204" pitchFamily="34" charset="0"/>
                <a:hlinkClick r:id="rId5"/>
              </a:rPr>
              <a:t>https://datasets.imdbws.com/</a:t>
            </a:r>
            <a:endParaRPr lang="en-US" sz="1400" dirty="0">
              <a:solidFill>
                <a:schemeClr val="tx1"/>
              </a:solidFill>
              <a:latin typeface="Arial" panose="020B0604020202020204" pitchFamily="34" charset="0"/>
              <a:cs typeface="Arial" panose="020B0604020202020204" pitchFamily="34" charset="0"/>
            </a:endParaRPr>
          </a:p>
          <a:p>
            <a:pPr marL="800092" lvl="1" indent="-342892">
              <a:lnSpc>
                <a:spcPct val="120000"/>
              </a:lnSpc>
              <a:spcBef>
                <a:spcPts val="0"/>
              </a:spcBef>
              <a:buFont typeface="+mj-lt"/>
              <a:buAutoNum type="arabicPeriod"/>
            </a:pPr>
            <a:endParaRPr lang="en-US" sz="1800" dirty="0">
              <a:solidFill>
                <a:schemeClr val="tx1"/>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b="1" dirty="0">
                <a:solidFill>
                  <a:schemeClr val="accent5"/>
                </a:solidFill>
                <a:latin typeface="Arial" panose="020B0604020202020204" pitchFamily="34" charset="0"/>
                <a:cs typeface="Arial" panose="020B0604020202020204" pitchFamily="34" charset="0"/>
              </a:rPr>
              <a:t>Learning database languages </a:t>
            </a:r>
          </a:p>
          <a:p>
            <a:pPr marL="800080" lvl="1" indent="-342892">
              <a:lnSpc>
                <a:spcPct val="120000"/>
              </a:lnSpc>
              <a:spcBef>
                <a:spcPts val="0"/>
              </a:spcBef>
              <a:buFont typeface="+mj-lt"/>
              <a:buAutoNum type="arabicPeriod"/>
            </a:pPr>
            <a:r>
              <a:rPr lang="en-US" sz="1400" dirty="0">
                <a:solidFill>
                  <a:schemeClr val="tx1"/>
                </a:solidFill>
                <a:latin typeface="Arial" panose="020B0604020202020204" pitchFamily="34" charset="0"/>
                <a:cs typeface="Arial" panose="020B0604020202020204" pitchFamily="34" charset="0"/>
              </a:rPr>
              <a:t>SQL – A database query language needed for the huge IMDb download.  This was awesome to learn, and I can’t wait to learn more.</a:t>
            </a:r>
          </a:p>
          <a:p>
            <a:pPr marL="800080" lvl="1" indent="-342892">
              <a:lnSpc>
                <a:spcPct val="120000"/>
              </a:lnSpc>
              <a:spcBef>
                <a:spcPts val="0"/>
              </a:spcBef>
              <a:buFont typeface="+mj-lt"/>
              <a:buAutoNum type="arabicPeriod"/>
            </a:pPr>
            <a:r>
              <a:rPr lang="en-US" sz="1400" dirty="0">
                <a:solidFill>
                  <a:schemeClr val="tx1"/>
                </a:solidFill>
                <a:latin typeface="Arial" panose="020B0604020202020204" pitchFamily="34" charset="0"/>
                <a:cs typeface="Arial" panose="020B0604020202020204" pitchFamily="34" charset="0"/>
              </a:rPr>
              <a:t>R – Another database query language that can not only be used for database query, but also display graphs (plots) and visualizations for display.</a:t>
            </a:r>
          </a:p>
          <a:p>
            <a:pPr marL="800080" lvl="1" indent="-342892">
              <a:lnSpc>
                <a:spcPct val="120000"/>
              </a:lnSpc>
              <a:spcBef>
                <a:spcPts val="0"/>
              </a:spcBef>
              <a:buFont typeface="+mj-lt"/>
              <a:buAutoNum type="arabicPeriod"/>
            </a:pPr>
            <a:endParaRPr lang="en-US" sz="1400" dirty="0">
              <a:solidFill>
                <a:schemeClr val="tx1"/>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b="1" dirty="0">
                <a:solidFill>
                  <a:schemeClr val="accent5"/>
                </a:solidFill>
                <a:latin typeface="Arial" panose="020B0604020202020204" pitchFamily="34" charset="0"/>
                <a:cs typeface="Arial" panose="020B0604020202020204" pitchFamily="34" charset="0"/>
              </a:rPr>
              <a:t>Being open to trying out new tools as database viewers</a:t>
            </a:r>
          </a:p>
          <a:p>
            <a:pPr marL="800080" lvl="1" indent="-342892">
              <a:lnSpc>
                <a:spcPct val="120000"/>
              </a:lnSpc>
              <a:spcBef>
                <a:spcPts val="0"/>
              </a:spcBef>
              <a:buFont typeface="+mj-lt"/>
              <a:buAutoNum type="arabicPeriod"/>
            </a:pPr>
            <a:r>
              <a:rPr lang="en-US" sz="1400" dirty="0">
                <a:solidFill>
                  <a:schemeClr val="tx1"/>
                </a:solidFill>
                <a:latin typeface="Arial" panose="020B0604020202020204" pitchFamily="34" charset="0"/>
                <a:cs typeface="Arial" panose="020B0604020202020204" pitchFamily="34" charset="0"/>
              </a:rPr>
              <a:t>Visual Studio Code – Displays raw unaltered data for quick review</a:t>
            </a:r>
          </a:p>
          <a:p>
            <a:pPr marL="800080" lvl="1" indent="-342892">
              <a:lnSpc>
                <a:spcPct val="120000"/>
              </a:lnSpc>
              <a:spcBef>
                <a:spcPts val="0"/>
              </a:spcBef>
              <a:buFont typeface="+mj-lt"/>
              <a:buAutoNum type="arabicPeriod"/>
            </a:pPr>
            <a:r>
              <a:rPr lang="en-US" sz="1400" dirty="0" err="1">
                <a:solidFill>
                  <a:schemeClr val="tx1"/>
                </a:solidFill>
                <a:latin typeface="Arial" panose="020B0604020202020204" pitchFamily="34" charset="0"/>
                <a:cs typeface="Arial" panose="020B0604020202020204" pitchFamily="34" charset="0"/>
              </a:rPr>
              <a:t>Dbeaver</a:t>
            </a:r>
            <a:r>
              <a:rPr lang="en-US" sz="1400" dirty="0">
                <a:solidFill>
                  <a:schemeClr val="tx1"/>
                </a:solidFill>
                <a:latin typeface="Arial" panose="020B0604020202020204" pitchFamily="34" charset="0"/>
                <a:cs typeface="Arial" panose="020B0604020202020204" pitchFamily="34" charset="0"/>
              </a:rPr>
              <a:t> – A database manager.  Using SQL for data queries, this is where I did most of my sorting and filtering.</a:t>
            </a:r>
          </a:p>
          <a:p>
            <a:pPr marL="800080" lvl="1" indent="-342892">
              <a:lnSpc>
                <a:spcPct val="120000"/>
              </a:lnSpc>
              <a:spcBef>
                <a:spcPts val="0"/>
              </a:spcBef>
              <a:buFont typeface="+mj-lt"/>
              <a:buAutoNum type="arabicPeriod"/>
            </a:pPr>
            <a:r>
              <a:rPr lang="en-US" sz="1400" dirty="0">
                <a:solidFill>
                  <a:schemeClr val="tx1"/>
                </a:solidFill>
                <a:latin typeface="Arial" panose="020B0604020202020204" pitchFamily="34" charset="0"/>
                <a:cs typeface="Arial" panose="020B0604020202020204" pitchFamily="34" charset="0"/>
              </a:rPr>
              <a:t>R Studio – When used in conjunction with R script, a powerful tool to create easy to understand graphs and plots for presentations just like this one.</a:t>
            </a:r>
          </a:p>
          <a:p>
            <a:pPr marL="800080" lvl="1" indent="-342892">
              <a:lnSpc>
                <a:spcPct val="120000"/>
              </a:lnSpc>
              <a:spcBef>
                <a:spcPts val="0"/>
              </a:spcBef>
              <a:buFont typeface="+mj-lt"/>
              <a:buAutoNum type="arabicPeriod"/>
            </a:pPr>
            <a:endParaRPr lang="en-US" sz="1400" dirty="0">
              <a:solidFill>
                <a:schemeClr val="tx1"/>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b="1" dirty="0">
                <a:solidFill>
                  <a:schemeClr val="accent5"/>
                </a:solidFill>
                <a:latin typeface="Arial" panose="020B0604020202020204" pitchFamily="34" charset="0"/>
                <a:cs typeface="Arial" panose="020B0604020202020204" pitchFamily="34" charset="0"/>
              </a:rPr>
              <a:t>Gratitude in having a partner who is a developer and helped not only point me in the right direction with all of my SQL questions but was also able to do a few tweaks to the initial raw IMDb data so that it could be successfully downloaded into my machine.</a:t>
            </a:r>
          </a:p>
          <a:p>
            <a:pPr marL="800080" lvl="1" indent="-342892">
              <a:lnSpc>
                <a:spcPct val="120000"/>
              </a:lnSpc>
              <a:spcBef>
                <a:spcPts val="0"/>
              </a:spcBef>
              <a:buFont typeface="+mj-lt"/>
              <a:buAutoNum type="arabicPeriod"/>
            </a:pPr>
            <a:r>
              <a:rPr lang="en-US" sz="1400" dirty="0">
                <a:solidFill>
                  <a:schemeClr val="tx1"/>
                </a:solidFill>
                <a:latin typeface="Arial" panose="020B0604020202020204" pitchFamily="34" charset="0"/>
                <a:cs typeface="Arial" panose="020B0604020202020204" pitchFamily="34" charset="0"/>
              </a:rPr>
              <a:t>More on that at the very end.</a:t>
            </a:r>
            <a:endParaRPr lang="en-US" sz="1800" b="1"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659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1325563"/>
          </a:xfrm>
        </p:spPr>
        <p:txBody>
          <a:bodyPr>
            <a:normAutofit/>
          </a:bodyPr>
          <a:lstStyle/>
          <a:p>
            <a:r>
              <a:rPr lang="en-US" dirty="0">
                <a:latin typeface="Arial" panose="020B0604020202020204" pitchFamily="34" charset="0"/>
                <a:cs typeface="Arial" panose="020B0604020202020204" pitchFamily="34" charset="0"/>
              </a:rPr>
              <a:t>Understanding the data</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5" name="Picture 4" descr="up close image of waves">
            <a:extLst>
              <a:ext uri="{FF2B5EF4-FFF2-40B4-BE49-F238E27FC236}">
                <a16:creationId xmlns:a16="http://schemas.microsoft.com/office/drawing/2014/main" id="{FDDFB56B-ACEF-46C8-A5A6-2789CECBD210}"/>
              </a:ext>
            </a:extLst>
          </p:cNvPr>
          <p:cNvPicPr>
            <a:picLocks noChangeAspect="1"/>
          </p:cNvPicPr>
          <p:nvPr/>
        </p:nvPicPr>
        <p:blipFill rotWithShape="1">
          <a:blip r:embed="rId2"/>
          <a:srcRect l="30060" r="27665" b="-1"/>
          <a:stretch/>
        </p:blipFill>
        <p:spPr>
          <a:xfrm>
            <a:off x="10225657" y="10"/>
            <a:ext cx="1966345" cy="6857990"/>
          </a:xfrm>
          <a:prstGeom prst="rect">
            <a:avLst/>
          </a:prstGeom>
        </p:spPr>
      </p:pic>
      <p:pic>
        <p:nvPicPr>
          <p:cNvPr id="6" name="Picture 5" descr="Logo&#10;&#10;Description automatically generated">
            <a:extLst>
              <a:ext uri="{FF2B5EF4-FFF2-40B4-BE49-F238E27FC236}">
                <a16:creationId xmlns:a16="http://schemas.microsoft.com/office/drawing/2014/main" id="{0CD51EA5-DE76-4ACC-839B-68DC62B02F06}"/>
              </a:ext>
            </a:extLst>
          </p:cNvPr>
          <p:cNvPicPr>
            <a:picLocks noChangeAspect="1"/>
          </p:cNvPicPr>
          <p:nvPr/>
        </p:nvPicPr>
        <p:blipFill>
          <a:blip r:embed="rId3"/>
          <a:stretch>
            <a:fillRect/>
          </a:stretch>
        </p:blipFill>
        <p:spPr>
          <a:xfrm>
            <a:off x="10406538" y="157795"/>
            <a:ext cx="1604578" cy="1604578"/>
          </a:xfrm>
          <a:prstGeom prst="rect">
            <a:avLst/>
          </a:prstGeom>
        </p:spPr>
      </p:pic>
      <p:sp>
        <p:nvSpPr>
          <p:cNvPr id="7" name="Content Placeholder 2">
            <a:extLst>
              <a:ext uri="{FF2B5EF4-FFF2-40B4-BE49-F238E27FC236}">
                <a16:creationId xmlns:a16="http://schemas.microsoft.com/office/drawing/2014/main" id="{DDFFA45C-24D1-493A-BD5B-BB8E78E37462}"/>
              </a:ext>
            </a:extLst>
          </p:cNvPr>
          <p:cNvSpPr txBox="1">
            <a:spLocks/>
          </p:cNvSpPr>
          <p:nvPr/>
        </p:nvSpPr>
        <p:spPr>
          <a:xfrm>
            <a:off x="991428" y="1735270"/>
            <a:ext cx="8910217" cy="483970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800" dirty="0">
                <a:solidFill>
                  <a:schemeClr val="tx1"/>
                </a:solidFill>
                <a:latin typeface="Arial" panose="020B0604020202020204" pitchFamily="34" charset="0"/>
                <a:cs typeface="Arial" panose="020B0604020202020204" pitchFamily="34" charset="0"/>
              </a:rPr>
              <a:t>IMDb does a really great job of defining its datasets by various tables.  Even I, technically a Data Analyst Newb, was able to wrap my head around 7 unique data tables provided.</a:t>
            </a:r>
          </a:p>
          <a:p>
            <a:pPr marL="342892" indent="-342892">
              <a:lnSpc>
                <a:spcPct val="120000"/>
              </a:lnSpc>
              <a:spcBef>
                <a:spcPts val="0"/>
              </a:spcBef>
              <a:buFont typeface="+mj-lt"/>
              <a:buAutoNum type="arabicPeriod"/>
            </a:pPr>
            <a:endParaRPr lang="en-US" sz="600" dirty="0">
              <a:solidFill>
                <a:schemeClr val="tx1"/>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b="1" dirty="0" err="1">
                <a:solidFill>
                  <a:schemeClr val="accent2"/>
                </a:solidFill>
                <a:latin typeface="Arial" panose="020B0604020202020204" pitchFamily="34" charset="0"/>
                <a:cs typeface="Arial" panose="020B0604020202020204" pitchFamily="34" charset="0"/>
              </a:rPr>
              <a:t>title.akas.tsv</a:t>
            </a:r>
            <a:r>
              <a:rPr lang="en-US" sz="1800" b="1" dirty="0">
                <a:solidFill>
                  <a:schemeClr val="accent2"/>
                </a:solidFill>
                <a:latin typeface="Arial" panose="020B0604020202020204" pitchFamily="34" charset="0"/>
                <a:cs typeface="Arial" panose="020B0604020202020204" pitchFamily="34" charset="0"/>
              </a:rPr>
              <a:t>:  </a:t>
            </a:r>
            <a:r>
              <a:rPr lang="en-US" sz="1800" dirty="0">
                <a:solidFill>
                  <a:schemeClr val="tx1"/>
                </a:solidFill>
                <a:latin typeface="Arial" panose="020B0604020202020204" pitchFamily="34" charset="0"/>
                <a:cs typeface="Arial" panose="020B0604020202020204" pitchFamily="34" charset="0"/>
              </a:rPr>
              <a:t>Contains information such as a titles identification number, as well as the region, and language it was created for.</a:t>
            </a:r>
          </a:p>
          <a:p>
            <a:pPr lvl="1">
              <a:lnSpc>
                <a:spcPct val="120000"/>
              </a:lnSpc>
              <a:spcBef>
                <a:spcPts val="0"/>
              </a:spcBef>
            </a:pPr>
            <a:r>
              <a:rPr lang="en-US" sz="1400" dirty="0">
                <a:solidFill>
                  <a:schemeClr val="accent5"/>
                </a:solidFill>
                <a:latin typeface="Arial" panose="020B0604020202020204" pitchFamily="34" charset="0"/>
                <a:cs typeface="Arial" panose="020B0604020202020204" pitchFamily="34" charset="0"/>
              </a:rPr>
              <a:t>Total downloaded rows(observations): 31,092,019</a:t>
            </a:r>
          </a:p>
          <a:p>
            <a:pPr marL="800092" lvl="1" indent="-342892">
              <a:lnSpc>
                <a:spcPct val="120000"/>
              </a:lnSpc>
              <a:spcBef>
                <a:spcPts val="0"/>
              </a:spcBef>
              <a:buFont typeface="+mj-lt"/>
              <a:buAutoNum type="arabicPeriod"/>
            </a:pPr>
            <a:endParaRPr lang="en-US" sz="500" dirty="0">
              <a:solidFill>
                <a:schemeClr val="tx1"/>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b="1" dirty="0" err="1">
                <a:solidFill>
                  <a:schemeClr val="accent2"/>
                </a:solidFill>
                <a:latin typeface="Arial" panose="020B0604020202020204" pitchFamily="34" charset="0"/>
                <a:cs typeface="Arial" panose="020B0604020202020204" pitchFamily="34" charset="0"/>
              </a:rPr>
              <a:t>title.basics.tsv</a:t>
            </a:r>
            <a:r>
              <a:rPr lang="en-US" sz="1800" b="1" dirty="0">
                <a:solidFill>
                  <a:schemeClr val="accent2"/>
                </a:solidFill>
                <a:latin typeface="Arial" panose="020B0604020202020204" pitchFamily="34" charset="0"/>
                <a:cs typeface="Arial" panose="020B0604020202020204" pitchFamily="34" charset="0"/>
              </a:rPr>
              <a:t>: </a:t>
            </a:r>
            <a:r>
              <a:rPr lang="en-US" sz="1800" dirty="0">
                <a:solidFill>
                  <a:schemeClr val="tx1"/>
                </a:solidFill>
                <a:latin typeface="Arial" panose="020B0604020202020204" pitchFamily="34" charset="0"/>
                <a:cs typeface="Arial" panose="020B0604020202020204" pitchFamily="34" charset="0"/>
              </a:rPr>
              <a:t>Specifies if a title has alternative titles, its start and end year, runtime, and most importantly tagged genres. (More on tagged genres later)</a:t>
            </a:r>
          </a:p>
          <a:p>
            <a:pPr lvl="1">
              <a:lnSpc>
                <a:spcPct val="120000"/>
              </a:lnSpc>
              <a:spcBef>
                <a:spcPts val="0"/>
              </a:spcBef>
            </a:pPr>
            <a:r>
              <a:rPr lang="en-US" sz="1400" dirty="0">
                <a:solidFill>
                  <a:schemeClr val="accent5"/>
                </a:solidFill>
                <a:latin typeface="Arial" panose="020B0604020202020204" pitchFamily="34" charset="0"/>
                <a:cs typeface="Arial" panose="020B0604020202020204" pitchFamily="34" charset="0"/>
              </a:rPr>
              <a:t>Total downloaded rows(observations): 8,711,520</a:t>
            </a:r>
          </a:p>
          <a:p>
            <a:pPr marL="800092" lvl="1" indent="-342892">
              <a:lnSpc>
                <a:spcPct val="120000"/>
              </a:lnSpc>
              <a:spcBef>
                <a:spcPts val="0"/>
              </a:spcBef>
              <a:buFont typeface="+mj-lt"/>
              <a:buAutoNum type="arabicPeriod"/>
            </a:pPr>
            <a:endParaRPr lang="en-US" sz="500" dirty="0">
              <a:solidFill>
                <a:schemeClr val="tx1"/>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b="1" dirty="0" err="1">
                <a:solidFill>
                  <a:schemeClr val="accent2"/>
                </a:solidFill>
                <a:latin typeface="Arial" panose="020B0604020202020204" pitchFamily="34" charset="0"/>
                <a:cs typeface="Arial" panose="020B0604020202020204" pitchFamily="34" charset="0"/>
              </a:rPr>
              <a:t>title.crew.tsv</a:t>
            </a:r>
            <a:r>
              <a:rPr lang="en-US" sz="1800" b="1" dirty="0">
                <a:solidFill>
                  <a:schemeClr val="accent2"/>
                </a:solidFill>
                <a:latin typeface="Arial" panose="020B0604020202020204" pitchFamily="34" charset="0"/>
                <a:cs typeface="Arial" panose="020B0604020202020204" pitchFamily="34" charset="0"/>
              </a:rPr>
              <a:t>: </a:t>
            </a:r>
            <a:r>
              <a:rPr lang="en-US" sz="1800" dirty="0">
                <a:solidFill>
                  <a:schemeClr val="tx1"/>
                </a:solidFill>
                <a:latin typeface="Arial" panose="020B0604020202020204" pitchFamily="34" charset="0"/>
                <a:cs typeface="Arial" panose="020B0604020202020204" pitchFamily="34" charset="0"/>
              </a:rPr>
              <a:t>Details the directors and writers associated with a title.</a:t>
            </a:r>
          </a:p>
          <a:p>
            <a:pPr lvl="1">
              <a:lnSpc>
                <a:spcPct val="120000"/>
              </a:lnSpc>
              <a:spcBef>
                <a:spcPts val="0"/>
              </a:spcBef>
            </a:pPr>
            <a:r>
              <a:rPr lang="en-US" sz="1400" dirty="0">
                <a:solidFill>
                  <a:schemeClr val="accent5"/>
                </a:solidFill>
                <a:latin typeface="Arial" panose="020B0604020202020204" pitchFamily="34" charset="0"/>
                <a:cs typeface="Arial" panose="020B0604020202020204" pitchFamily="34" charset="0"/>
              </a:rPr>
              <a:t>Total downloaded rows(observations): 48,987,629</a:t>
            </a:r>
          </a:p>
          <a:p>
            <a:pPr marL="800092" lvl="1" indent="-342892">
              <a:lnSpc>
                <a:spcPct val="120000"/>
              </a:lnSpc>
              <a:spcBef>
                <a:spcPts val="0"/>
              </a:spcBef>
              <a:buFont typeface="+mj-lt"/>
              <a:buAutoNum type="arabicPeriod"/>
            </a:pPr>
            <a:endParaRPr lang="en-US" sz="500" dirty="0">
              <a:solidFill>
                <a:schemeClr val="tx1"/>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b="1" dirty="0" err="1">
                <a:solidFill>
                  <a:schemeClr val="accent2"/>
                </a:solidFill>
                <a:latin typeface="Arial" panose="020B0604020202020204" pitchFamily="34" charset="0"/>
                <a:cs typeface="Arial" panose="020B0604020202020204" pitchFamily="34" charset="0"/>
              </a:rPr>
              <a:t>title.episode.tsv</a:t>
            </a:r>
            <a:r>
              <a:rPr lang="en-US" sz="1800" b="1" dirty="0">
                <a:solidFill>
                  <a:schemeClr val="accent2"/>
                </a:solidFill>
                <a:latin typeface="Arial" panose="020B0604020202020204" pitchFamily="34" charset="0"/>
                <a:cs typeface="Arial" panose="020B0604020202020204" pitchFamily="34" charset="0"/>
              </a:rPr>
              <a:t>:  </a:t>
            </a:r>
            <a:r>
              <a:rPr lang="en-US" sz="1800" dirty="0">
                <a:solidFill>
                  <a:schemeClr val="tx1"/>
                </a:solidFill>
                <a:latin typeface="Arial" panose="020B0604020202020204" pitchFamily="34" charset="0"/>
                <a:cs typeface="Arial" panose="020B0604020202020204" pitchFamily="34" charset="0"/>
              </a:rPr>
              <a:t>Speaks specifically to episodic titles.  </a:t>
            </a:r>
          </a:p>
          <a:p>
            <a:pPr lvl="1">
              <a:lnSpc>
                <a:spcPct val="120000"/>
              </a:lnSpc>
              <a:spcBef>
                <a:spcPts val="0"/>
              </a:spcBef>
            </a:pPr>
            <a:r>
              <a:rPr lang="en-US" sz="1400" dirty="0">
                <a:solidFill>
                  <a:schemeClr val="accent5"/>
                </a:solidFill>
                <a:latin typeface="Arial" panose="020B0604020202020204" pitchFamily="34" charset="0"/>
                <a:cs typeface="Arial" panose="020B0604020202020204" pitchFamily="34" charset="0"/>
              </a:rPr>
              <a:t>This data was not used within this analysis.</a:t>
            </a:r>
          </a:p>
          <a:p>
            <a:pPr marL="800092" lvl="1" indent="-342892">
              <a:lnSpc>
                <a:spcPct val="120000"/>
              </a:lnSpc>
              <a:spcBef>
                <a:spcPts val="0"/>
              </a:spcBef>
              <a:buFont typeface="+mj-lt"/>
              <a:buAutoNum type="arabicPeriod"/>
            </a:pPr>
            <a:endParaRPr lang="en-US" sz="500" dirty="0">
              <a:solidFill>
                <a:schemeClr val="tx1"/>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b="1" dirty="0" err="1">
                <a:solidFill>
                  <a:schemeClr val="accent2"/>
                </a:solidFill>
                <a:latin typeface="Arial" panose="020B0604020202020204" pitchFamily="34" charset="0"/>
                <a:cs typeface="Arial" panose="020B0604020202020204" pitchFamily="34" charset="0"/>
              </a:rPr>
              <a:t>title.principals.tsv</a:t>
            </a:r>
            <a:r>
              <a:rPr lang="en-US" sz="1800" b="1" dirty="0">
                <a:solidFill>
                  <a:schemeClr val="accent2"/>
                </a:solidFill>
                <a:latin typeface="Arial" panose="020B0604020202020204" pitchFamily="34" charset="0"/>
                <a:cs typeface="Arial" panose="020B0604020202020204" pitchFamily="34" charset="0"/>
              </a:rPr>
              <a:t>: </a:t>
            </a:r>
            <a:r>
              <a:rPr lang="en-US" sz="1800" dirty="0">
                <a:solidFill>
                  <a:schemeClr val="tx1"/>
                </a:solidFill>
                <a:latin typeface="Arial" panose="020B0604020202020204" pitchFamily="34" charset="0"/>
                <a:cs typeface="Arial" panose="020B0604020202020204" pitchFamily="34" charset="0"/>
              </a:rPr>
              <a:t>Calls out the principles within a title such as actors, actresses, and other “jobs” as well as their unique identifiers.</a:t>
            </a:r>
          </a:p>
          <a:p>
            <a:pPr lvl="1">
              <a:lnSpc>
                <a:spcPct val="120000"/>
              </a:lnSpc>
              <a:spcBef>
                <a:spcPts val="0"/>
              </a:spcBef>
            </a:pPr>
            <a:r>
              <a:rPr lang="en-US" sz="1400" dirty="0">
                <a:solidFill>
                  <a:schemeClr val="accent5"/>
                </a:solidFill>
                <a:latin typeface="Arial" panose="020B0604020202020204" pitchFamily="34" charset="0"/>
                <a:cs typeface="Arial" panose="020B0604020202020204" pitchFamily="34" charset="0"/>
              </a:rPr>
              <a:t>Total downloaded rows(observations): 48,987,629</a:t>
            </a:r>
          </a:p>
          <a:p>
            <a:pPr marL="800092" lvl="1" indent="-342892">
              <a:lnSpc>
                <a:spcPct val="120000"/>
              </a:lnSpc>
              <a:spcBef>
                <a:spcPts val="0"/>
              </a:spcBef>
              <a:buFont typeface="+mj-lt"/>
              <a:buAutoNum type="arabicPeriod"/>
            </a:pPr>
            <a:endParaRPr lang="en-US" sz="500" dirty="0">
              <a:solidFill>
                <a:schemeClr val="tx1"/>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b="1" dirty="0" err="1">
                <a:solidFill>
                  <a:schemeClr val="accent2"/>
                </a:solidFill>
                <a:latin typeface="Arial" panose="020B0604020202020204" pitchFamily="34" charset="0"/>
                <a:cs typeface="Arial" panose="020B0604020202020204" pitchFamily="34" charset="0"/>
              </a:rPr>
              <a:t>title.ratings.tsv</a:t>
            </a:r>
            <a:r>
              <a:rPr lang="en-US" sz="1800" b="1" dirty="0">
                <a:solidFill>
                  <a:schemeClr val="accent2"/>
                </a:solidFill>
                <a:latin typeface="Arial" panose="020B0604020202020204" pitchFamily="34" charset="0"/>
                <a:cs typeface="Arial" panose="020B0604020202020204" pitchFamily="34" charset="0"/>
              </a:rPr>
              <a:t>: </a:t>
            </a:r>
            <a:r>
              <a:rPr lang="en-US" sz="1800" dirty="0">
                <a:solidFill>
                  <a:schemeClr val="tx1"/>
                </a:solidFill>
                <a:latin typeface="Arial" panose="020B0604020202020204" pitchFamily="34" charset="0"/>
                <a:cs typeface="Arial" panose="020B0604020202020204" pitchFamily="34" charset="0"/>
              </a:rPr>
              <a:t>Displays IMDb’s ratings system.  </a:t>
            </a:r>
          </a:p>
          <a:p>
            <a:pPr lvl="1">
              <a:lnSpc>
                <a:spcPct val="120000"/>
              </a:lnSpc>
              <a:spcBef>
                <a:spcPts val="0"/>
              </a:spcBef>
            </a:pPr>
            <a:r>
              <a:rPr lang="en-US" sz="1400" dirty="0">
                <a:solidFill>
                  <a:schemeClr val="accent5"/>
                </a:solidFill>
                <a:latin typeface="Arial" panose="020B0604020202020204" pitchFamily="34" charset="0"/>
                <a:cs typeface="Arial" panose="020B0604020202020204" pitchFamily="34" charset="0"/>
              </a:rPr>
              <a:t>This data was not used within this analysis. </a:t>
            </a:r>
          </a:p>
          <a:p>
            <a:pPr marL="800092" lvl="1" indent="-342892">
              <a:lnSpc>
                <a:spcPct val="120000"/>
              </a:lnSpc>
              <a:spcBef>
                <a:spcPts val="0"/>
              </a:spcBef>
              <a:buFont typeface="+mj-lt"/>
              <a:buAutoNum type="arabicPeriod"/>
            </a:pPr>
            <a:endParaRPr lang="en-US" sz="400" dirty="0">
              <a:solidFill>
                <a:schemeClr val="tx1"/>
              </a:solidFill>
              <a:latin typeface="Arial" panose="020B0604020202020204" pitchFamily="34" charset="0"/>
              <a:cs typeface="Arial" panose="020B0604020202020204" pitchFamily="34" charset="0"/>
            </a:endParaRPr>
          </a:p>
          <a:p>
            <a:pPr marL="342892" indent="-342892">
              <a:lnSpc>
                <a:spcPct val="120000"/>
              </a:lnSpc>
              <a:spcBef>
                <a:spcPts val="0"/>
              </a:spcBef>
              <a:buFont typeface="+mj-lt"/>
              <a:buAutoNum type="arabicPeriod"/>
            </a:pPr>
            <a:r>
              <a:rPr lang="en-US" sz="1800" b="1" dirty="0" err="1">
                <a:solidFill>
                  <a:schemeClr val="accent2"/>
                </a:solidFill>
                <a:latin typeface="Arial" panose="020B0604020202020204" pitchFamily="34" charset="0"/>
                <a:cs typeface="Arial" panose="020B0604020202020204" pitchFamily="34" charset="0"/>
              </a:rPr>
              <a:t>name.basics.tsv</a:t>
            </a:r>
            <a:r>
              <a:rPr lang="en-US" sz="1800" b="1" dirty="0">
                <a:solidFill>
                  <a:schemeClr val="accent2"/>
                </a:solidFill>
                <a:latin typeface="Arial" panose="020B0604020202020204" pitchFamily="34" charset="0"/>
                <a:cs typeface="Arial" panose="020B0604020202020204" pitchFamily="34" charset="0"/>
              </a:rPr>
              <a:t>: </a:t>
            </a:r>
            <a:r>
              <a:rPr lang="en-US" sz="1800" dirty="0">
                <a:solidFill>
                  <a:schemeClr val="tx1"/>
                </a:solidFill>
                <a:latin typeface="Arial" panose="020B0604020202020204" pitchFamily="34" charset="0"/>
                <a:cs typeface="Arial" panose="020B0604020202020204" pitchFamily="34" charset="0"/>
              </a:rPr>
              <a:t>All persons who are listed somewhere within IMDb are listed here. This information calls out birth and death years, their primary professions, and if they were “known” for specific titles </a:t>
            </a:r>
          </a:p>
          <a:p>
            <a:pPr lvl="1">
              <a:lnSpc>
                <a:spcPct val="120000"/>
              </a:lnSpc>
              <a:spcBef>
                <a:spcPts val="0"/>
              </a:spcBef>
            </a:pPr>
            <a:r>
              <a:rPr lang="en-US" sz="1400" dirty="0">
                <a:solidFill>
                  <a:schemeClr val="accent5"/>
                </a:solidFill>
                <a:latin typeface="Arial" panose="020B0604020202020204" pitchFamily="34" charset="0"/>
                <a:cs typeface="Arial" panose="020B0604020202020204" pitchFamily="34" charset="0"/>
              </a:rPr>
              <a:t>Total downloaded rows(observations): 11,429,551</a:t>
            </a:r>
          </a:p>
          <a:p>
            <a:pPr marL="0" indent="0">
              <a:lnSpc>
                <a:spcPct val="120000"/>
              </a:lnSpc>
              <a:spcBef>
                <a:spcPts val="0"/>
              </a:spcBef>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3781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rmAutofit/>
          </a:bodyPr>
          <a:lstStyle/>
          <a:p>
            <a:r>
              <a:rPr lang="en-US" sz="4400" dirty="0">
                <a:latin typeface="Arial" panose="020B0604020202020204" pitchFamily="34" charset="0"/>
                <a:cs typeface="Arial" panose="020B0604020202020204" pitchFamily="34" charset="0"/>
              </a:rPr>
              <a:t>SQL created for the analysis | 1 of 2 </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3DBA7F1C-0517-47C4-A37D-0E24E9F46047}"/>
              </a:ext>
            </a:extLst>
          </p:cNvPr>
          <p:cNvPicPr>
            <a:picLocks noChangeAspect="1"/>
          </p:cNvPicPr>
          <p:nvPr/>
        </p:nvPicPr>
        <p:blipFill>
          <a:blip r:embed="rId2"/>
          <a:stretch>
            <a:fillRect/>
          </a:stretch>
        </p:blipFill>
        <p:spPr>
          <a:xfrm>
            <a:off x="1297529" y="1045029"/>
            <a:ext cx="4310310" cy="5595341"/>
          </a:xfrm>
          <a:prstGeom prst="rect">
            <a:avLst/>
          </a:prstGeom>
        </p:spPr>
      </p:pic>
      <p:pic>
        <p:nvPicPr>
          <p:cNvPr id="14" name="Picture 13">
            <a:extLst>
              <a:ext uri="{FF2B5EF4-FFF2-40B4-BE49-F238E27FC236}">
                <a16:creationId xmlns:a16="http://schemas.microsoft.com/office/drawing/2014/main" id="{597A6109-B8F6-44D3-8A1C-D0BAF7F1457B}"/>
              </a:ext>
            </a:extLst>
          </p:cNvPr>
          <p:cNvPicPr>
            <a:picLocks noChangeAspect="1"/>
          </p:cNvPicPr>
          <p:nvPr/>
        </p:nvPicPr>
        <p:blipFill>
          <a:blip r:embed="rId3"/>
          <a:stretch>
            <a:fillRect/>
          </a:stretch>
        </p:blipFill>
        <p:spPr>
          <a:xfrm>
            <a:off x="6096000" y="1045029"/>
            <a:ext cx="4052790" cy="5595341"/>
          </a:xfrm>
          <a:prstGeom prst="rect">
            <a:avLst/>
          </a:prstGeom>
        </p:spPr>
      </p:pic>
    </p:spTree>
    <p:extLst>
      <p:ext uri="{BB962C8B-B14F-4D97-AF65-F5344CB8AC3E}">
        <p14:creationId xmlns:p14="http://schemas.microsoft.com/office/powerpoint/2010/main" val="471233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rmAutofit/>
          </a:bodyPr>
          <a:lstStyle/>
          <a:p>
            <a:r>
              <a:rPr lang="en-US" sz="4400" dirty="0">
                <a:latin typeface="Arial" panose="020B0604020202020204" pitchFamily="34" charset="0"/>
                <a:cs typeface="Arial" panose="020B0604020202020204" pitchFamily="34" charset="0"/>
              </a:rPr>
              <a:t>SQL created for the analysis | 2 of 2 </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0FE5BF2-1BF3-4A54-B3B0-54E509678844}"/>
              </a:ext>
            </a:extLst>
          </p:cNvPr>
          <p:cNvPicPr>
            <a:picLocks noChangeAspect="1"/>
          </p:cNvPicPr>
          <p:nvPr/>
        </p:nvPicPr>
        <p:blipFill>
          <a:blip r:embed="rId2"/>
          <a:stretch>
            <a:fillRect/>
          </a:stretch>
        </p:blipFill>
        <p:spPr>
          <a:xfrm>
            <a:off x="1299479" y="1045029"/>
            <a:ext cx="4192425" cy="5619834"/>
          </a:xfrm>
          <a:prstGeom prst="rect">
            <a:avLst/>
          </a:prstGeom>
        </p:spPr>
      </p:pic>
      <p:pic>
        <p:nvPicPr>
          <p:cNvPr id="7" name="Picture 6">
            <a:extLst>
              <a:ext uri="{FF2B5EF4-FFF2-40B4-BE49-F238E27FC236}">
                <a16:creationId xmlns:a16="http://schemas.microsoft.com/office/drawing/2014/main" id="{95D1592F-D990-4CF5-BDE4-84B22285C34F}"/>
              </a:ext>
            </a:extLst>
          </p:cNvPr>
          <p:cNvPicPr>
            <a:picLocks noChangeAspect="1"/>
          </p:cNvPicPr>
          <p:nvPr/>
        </p:nvPicPr>
        <p:blipFill>
          <a:blip r:embed="rId3"/>
          <a:stretch>
            <a:fillRect/>
          </a:stretch>
        </p:blipFill>
        <p:spPr>
          <a:xfrm>
            <a:off x="5905500" y="1045029"/>
            <a:ext cx="3723012" cy="5426671"/>
          </a:xfrm>
          <a:prstGeom prst="rect">
            <a:avLst/>
          </a:prstGeom>
        </p:spPr>
      </p:pic>
    </p:spTree>
    <p:extLst>
      <p:ext uri="{BB962C8B-B14F-4D97-AF65-F5344CB8AC3E}">
        <p14:creationId xmlns:p14="http://schemas.microsoft.com/office/powerpoint/2010/main" val="3150288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rmAutofit/>
          </a:bodyPr>
          <a:lstStyle/>
          <a:p>
            <a:r>
              <a:rPr lang="en-US" sz="4400" dirty="0">
                <a:latin typeface="Arial" panose="020B0604020202020204" pitchFamily="34" charset="0"/>
                <a:cs typeface="Arial" panose="020B0604020202020204" pitchFamily="34" charset="0"/>
              </a:rPr>
              <a:t>R script created for the analysis | 1 of 10</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98309A7-08CF-49F2-B742-4F865E061292}"/>
              </a:ext>
            </a:extLst>
          </p:cNvPr>
          <p:cNvPicPr>
            <a:picLocks noChangeAspect="1"/>
          </p:cNvPicPr>
          <p:nvPr/>
        </p:nvPicPr>
        <p:blipFill rotWithShape="1">
          <a:blip r:embed="rId2"/>
          <a:srcRect r="27653"/>
          <a:stretch/>
        </p:blipFill>
        <p:spPr>
          <a:xfrm>
            <a:off x="391226" y="1259955"/>
            <a:ext cx="3823677" cy="4991231"/>
          </a:xfrm>
          <a:prstGeom prst="rect">
            <a:avLst/>
          </a:prstGeom>
        </p:spPr>
      </p:pic>
      <p:pic>
        <p:nvPicPr>
          <p:cNvPr id="13" name="Picture 12">
            <a:extLst>
              <a:ext uri="{FF2B5EF4-FFF2-40B4-BE49-F238E27FC236}">
                <a16:creationId xmlns:a16="http://schemas.microsoft.com/office/drawing/2014/main" id="{1A6F03F1-11A4-4E9F-83EB-CFB48F5C6037}"/>
              </a:ext>
            </a:extLst>
          </p:cNvPr>
          <p:cNvPicPr>
            <a:picLocks noChangeAspect="1"/>
          </p:cNvPicPr>
          <p:nvPr/>
        </p:nvPicPr>
        <p:blipFill rotWithShape="1">
          <a:blip r:embed="rId3"/>
          <a:srcRect l="-29331" t="3966" r="29331"/>
          <a:stretch/>
        </p:blipFill>
        <p:spPr>
          <a:xfrm>
            <a:off x="2846854" y="1238184"/>
            <a:ext cx="5214394" cy="5075529"/>
          </a:xfrm>
          <a:prstGeom prst="rect">
            <a:avLst/>
          </a:prstGeom>
        </p:spPr>
      </p:pic>
      <p:pic>
        <p:nvPicPr>
          <p:cNvPr id="14" name="Picture 13">
            <a:extLst>
              <a:ext uri="{FF2B5EF4-FFF2-40B4-BE49-F238E27FC236}">
                <a16:creationId xmlns:a16="http://schemas.microsoft.com/office/drawing/2014/main" id="{33BDD524-70DE-4438-B7C8-1F22A850203C}"/>
              </a:ext>
            </a:extLst>
          </p:cNvPr>
          <p:cNvPicPr>
            <a:picLocks noChangeAspect="1"/>
          </p:cNvPicPr>
          <p:nvPr/>
        </p:nvPicPr>
        <p:blipFill>
          <a:blip r:embed="rId4"/>
          <a:stretch>
            <a:fillRect/>
          </a:stretch>
        </p:blipFill>
        <p:spPr>
          <a:xfrm>
            <a:off x="8259486" y="1238184"/>
            <a:ext cx="3804657" cy="5034775"/>
          </a:xfrm>
          <a:prstGeom prst="rect">
            <a:avLst/>
          </a:prstGeom>
        </p:spPr>
      </p:pic>
    </p:spTree>
    <p:extLst>
      <p:ext uri="{BB962C8B-B14F-4D97-AF65-F5344CB8AC3E}">
        <p14:creationId xmlns:p14="http://schemas.microsoft.com/office/powerpoint/2010/main" val="57687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rmAutofit/>
          </a:bodyPr>
          <a:lstStyle/>
          <a:p>
            <a:r>
              <a:rPr lang="en-US" sz="4400" dirty="0">
                <a:latin typeface="Arial" panose="020B0604020202020204" pitchFamily="34" charset="0"/>
                <a:cs typeface="Arial" panose="020B0604020202020204" pitchFamily="34" charset="0"/>
              </a:rPr>
              <a:t>R script created for the analysis | 2 of 10</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6AD02A7-2035-443F-907E-F9AAD735B104}"/>
              </a:ext>
            </a:extLst>
          </p:cNvPr>
          <p:cNvPicPr>
            <a:picLocks noChangeAspect="1"/>
          </p:cNvPicPr>
          <p:nvPr/>
        </p:nvPicPr>
        <p:blipFill>
          <a:blip r:embed="rId2"/>
          <a:stretch>
            <a:fillRect/>
          </a:stretch>
        </p:blipFill>
        <p:spPr>
          <a:xfrm>
            <a:off x="231272" y="1210969"/>
            <a:ext cx="3777442" cy="5040218"/>
          </a:xfrm>
          <a:prstGeom prst="rect">
            <a:avLst/>
          </a:prstGeom>
        </p:spPr>
      </p:pic>
      <p:pic>
        <p:nvPicPr>
          <p:cNvPr id="9" name="Picture 8">
            <a:extLst>
              <a:ext uri="{FF2B5EF4-FFF2-40B4-BE49-F238E27FC236}">
                <a16:creationId xmlns:a16="http://schemas.microsoft.com/office/drawing/2014/main" id="{40573FB8-8C3F-4B58-8533-E0EEF01AED52}"/>
              </a:ext>
            </a:extLst>
          </p:cNvPr>
          <p:cNvPicPr>
            <a:picLocks noChangeAspect="1"/>
          </p:cNvPicPr>
          <p:nvPr/>
        </p:nvPicPr>
        <p:blipFill>
          <a:blip r:embed="rId3"/>
          <a:stretch>
            <a:fillRect/>
          </a:stretch>
        </p:blipFill>
        <p:spPr>
          <a:xfrm>
            <a:off x="4155573" y="1227298"/>
            <a:ext cx="3766556" cy="5018446"/>
          </a:xfrm>
          <a:prstGeom prst="rect">
            <a:avLst/>
          </a:prstGeom>
        </p:spPr>
      </p:pic>
      <p:pic>
        <p:nvPicPr>
          <p:cNvPr id="12" name="Picture 11">
            <a:extLst>
              <a:ext uri="{FF2B5EF4-FFF2-40B4-BE49-F238E27FC236}">
                <a16:creationId xmlns:a16="http://schemas.microsoft.com/office/drawing/2014/main" id="{BFA69F47-8A09-400F-8DF4-2F4565D46945}"/>
              </a:ext>
            </a:extLst>
          </p:cNvPr>
          <p:cNvPicPr>
            <a:picLocks noChangeAspect="1"/>
          </p:cNvPicPr>
          <p:nvPr/>
        </p:nvPicPr>
        <p:blipFill>
          <a:blip r:embed="rId4"/>
          <a:stretch>
            <a:fillRect/>
          </a:stretch>
        </p:blipFill>
        <p:spPr>
          <a:xfrm>
            <a:off x="8068988" y="1227298"/>
            <a:ext cx="3712126" cy="4974902"/>
          </a:xfrm>
          <a:prstGeom prst="rect">
            <a:avLst/>
          </a:prstGeom>
        </p:spPr>
      </p:pic>
    </p:spTree>
    <p:extLst>
      <p:ext uri="{BB962C8B-B14F-4D97-AF65-F5344CB8AC3E}">
        <p14:creationId xmlns:p14="http://schemas.microsoft.com/office/powerpoint/2010/main" val="100674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rmAutofit/>
          </a:bodyPr>
          <a:lstStyle/>
          <a:p>
            <a:r>
              <a:rPr lang="en-US" sz="4400" dirty="0">
                <a:latin typeface="Arial" panose="020B0604020202020204" pitchFamily="34" charset="0"/>
                <a:cs typeface="Arial" panose="020B0604020202020204" pitchFamily="34" charset="0"/>
              </a:rPr>
              <a:t>R script created for the analysis | 3 of 10</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AF2F520-A455-4B60-842F-1BDA7C086B39}"/>
              </a:ext>
            </a:extLst>
          </p:cNvPr>
          <p:cNvPicPr>
            <a:picLocks noChangeAspect="1"/>
          </p:cNvPicPr>
          <p:nvPr/>
        </p:nvPicPr>
        <p:blipFill>
          <a:blip r:embed="rId2"/>
          <a:stretch>
            <a:fillRect/>
          </a:stretch>
        </p:blipFill>
        <p:spPr>
          <a:xfrm>
            <a:off x="371460" y="1205528"/>
            <a:ext cx="3793771" cy="5018446"/>
          </a:xfrm>
          <a:prstGeom prst="rect">
            <a:avLst/>
          </a:prstGeom>
        </p:spPr>
      </p:pic>
      <p:pic>
        <p:nvPicPr>
          <p:cNvPr id="10" name="Picture 9">
            <a:extLst>
              <a:ext uri="{FF2B5EF4-FFF2-40B4-BE49-F238E27FC236}">
                <a16:creationId xmlns:a16="http://schemas.microsoft.com/office/drawing/2014/main" id="{160AEE7E-3D2D-4AFD-B947-0B915D7249F6}"/>
              </a:ext>
            </a:extLst>
          </p:cNvPr>
          <p:cNvPicPr>
            <a:picLocks noChangeAspect="1"/>
          </p:cNvPicPr>
          <p:nvPr/>
        </p:nvPicPr>
        <p:blipFill>
          <a:blip r:embed="rId3"/>
          <a:stretch>
            <a:fillRect/>
          </a:stretch>
        </p:blipFill>
        <p:spPr>
          <a:xfrm>
            <a:off x="4229051" y="1213693"/>
            <a:ext cx="3733898" cy="5002117"/>
          </a:xfrm>
          <a:prstGeom prst="rect">
            <a:avLst/>
          </a:prstGeom>
        </p:spPr>
      </p:pic>
      <p:pic>
        <p:nvPicPr>
          <p:cNvPr id="12" name="Picture 11">
            <a:extLst>
              <a:ext uri="{FF2B5EF4-FFF2-40B4-BE49-F238E27FC236}">
                <a16:creationId xmlns:a16="http://schemas.microsoft.com/office/drawing/2014/main" id="{88938696-E17A-4DBC-9CED-05FBA429B427}"/>
              </a:ext>
            </a:extLst>
          </p:cNvPr>
          <p:cNvPicPr>
            <a:picLocks noChangeAspect="1"/>
          </p:cNvPicPr>
          <p:nvPr/>
        </p:nvPicPr>
        <p:blipFill>
          <a:blip r:embed="rId4"/>
          <a:stretch>
            <a:fillRect/>
          </a:stretch>
        </p:blipFill>
        <p:spPr>
          <a:xfrm>
            <a:off x="8081200" y="1213693"/>
            <a:ext cx="3739341" cy="5083762"/>
          </a:xfrm>
          <a:prstGeom prst="rect">
            <a:avLst/>
          </a:prstGeom>
        </p:spPr>
      </p:pic>
    </p:spTree>
    <p:extLst>
      <p:ext uri="{BB962C8B-B14F-4D97-AF65-F5344CB8AC3E}">
        <p14:creationId xmlns:p14="http://schemas.microsoft.com/office/powerpoint/2010/main" val="3067120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Table of Contents</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614565" y="1596924"/>
            <a:ext cx="4675893" cy="4590924"/>
          </a:xfrm>
          <a:prstGeom prst="rect">
            <a:avLst/>
          </a:prstGeom>
          <a:ln>
            <a:solidFill>
              <a:schemeClr val="accent6"/>
            </a:solidFill>
          </a:ln>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endParaRPr lang="en-US" sz="200" b="1" dirty="0">
              <a:solidFill>
                <a:schemeClr val="accent5"/>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2600" b="1" dirty="0">
                <a:solidFill>
                  <a:schemeClr val="accent5"/>
                </a:solidFill>
                <a:latin typeface="Arial" panose="020B0604020202020204" pitchFamily="34" charset="0"/>
                <a:cs typeface="Arial" panose="020B0604020202020204" pitchFamily="34" charset="0"/>
              </a:rPr>
              <a:t>The Data Analysis Presentation:</a:t>
            </a:r>
            <a:endParaRPr lang="en-US" sz="2600" b="1" dirty="0">
              <a:solidFill>
                <a:schemeClr val="accent5"/>
              </a:solidFill>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endParaRPr>
          </a:p>
          <a:p>
            <a:pPr>
              <a:lnSpc>
                <a:spcPct val="120000"/>
              </a:lnSpc>
              <a:spcBef>
                <a:spcPts val="0"/>
              </a:spcBef>
            </a:pPr>
            <a:r>
              <a:rPr lang="en-US" sz="1800" dirty="0">
                <a:solidFill>
                  <a:schemeClr val="accent6">
                    <a:lumMod val="20000"/>
                    <a:lumOff val="80000"/>
                  </a:schemeClr>
                </a:solidFill>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What is IMDb?</a:t>
            </a:r>
            <a:endParaRPr lang="en-US" sz="1800" dirty="0">
              <a:solidFill>
                <a:schemeClr val="accent6">
                  <a:lumMod val="20000"/>
                  <a:lumOff val="80000"/>
                </a:schemeClr>
              </a:solidFill>
              <a:latin typeface="Arial" panose="020B0604020202020204" pitchFamily="34" charset="0"/>
              <a:cs typeface="Arial" panose="020B0604020202020204" pitchFamily="34" charset="0"/>
            </a:endParaRPr>
          </a:p>
          <a:p>
            <a:pPr>
              <a:lnSpc>
                <a:spcPct val="120000"/>
              </a:lnSpc>
              <a:spcBef>
                <a:spcPts val="0"/>
              </a:spcBef>
            </a:pPr>
            <a:r>
              <a:rPr lang="en-US" sz="1800" dirty="0">
                <a:solidFill>
                  <a:schemeClr val="accent6">
                    <a:lumMod val="20000"/>
                    <a:lumOff val="80000"/>
                  </a:schemeClr>
                </a:solidFill>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How IMDb gets its information?</a:t>
            </a:r>
            <a:endParaRPr lang="en-US" sz="1800" dirty="0">
              <a:solidFill>
                <a:schemeClr val="accent6">
                  <a:lumMod val="20000"/>
                  <a:lumOff val="80000"/>
                </a:schemeClr>
              </a:solidFill>
              <a:latin typeface="Arial" panose="020B0604020202020204" pitchFamily="34" charset="0"/>
              <a:cs typeface="Arial" panose="020B0604020202020204" pitchFamily="34" charset="0"/>
            </a:endParaRPr>
          </a:p>
          <a:p>
            <a:pPr>
              <a:lnSpc>
                <a:spcPct val="120000"/>
              </a:lnSpc>
              <a:spcBef>
                <a:spcPts val="0"/>
              </a:spcBef>
            </a:pPr>
            <a:r>
              <a:rPr lang="en-US" sz="1800" dirty="0">
                <a:solidFill>
                  <a:schemeClr val="accent6">
                    <a:lumMod val="20000"/>
                    <a:lumOff val="80000"/>
                  </a:schemeClr>
                </a:solidFill>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What was the original data question?</a:t>
            </a:r>
            <a:endParaRPr lang="en-US" sz="1800" dirty="0">
              <a:solidFill>
                <a:schemeClr val="accent6">
                  <a:lumMod val="20000"/>
                  <a:lumOff val="80000"/>
                </a:schemeClr>
              </a:solidFill>
              <a:latin typeface="Arial" panose="020B0604020202020204" pitchFamily="34" charset="0"/>
              <a:cs typeface="Arial" panose="020B0604020202020204" pitchFamily="34" charset="0"/>
            </a:endParaRPr>
          </a:p>
          <a:p>
            <a:pPr>
              <a:lnSpc>
                <a:spcPct val="120000"/>
              </a:lnSpc>
              <a:spcBef>
                <a:spcPts val="0"/>
              </a:spcBef>
            </a:pPr>
            <a:r>
              <a:rPr lang="en-US" sz="1800" dirty="0">
                <a:solidFill>
                  <a:schemeClr val="accent6">
                    <a:lumMod val="20000"/>
                    <a:lumOff val="80000"/>
                  </a:schemeClr>
                </a:solidFill>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Yes, the original question evolved, a lot!</a:t>
            </a:r>
            <a:endParaRPr lang="en-US" sz="1800" dirty="0">
              <a:solidFill>
                <a:schemeClr val="accent6">
                  <a:lumMod val="20000"/>
                  <a:lumOff val="80000"/>
                </a:schemeClr>
              </a:solidFill>
              <a:latin typeface="Arial" panose="020B0604020202020204" pitchFamily="34" charset="0"/>
              <a:cs typeface="Arial" panose="020B0604020202020204" pitchFamily="34" charset="0"/>
            </a:endParaRPr>
          </a:p>
          <a:p>
            <a:pPr>
              <a:lnSpc>
                <a:spcPct val="120000"/>
              </a:lnSpc>
              <a:spcBef>
                <a:spcPts val="0"/>
              </a:spcBef>
            </a:pPr>
            <a:r>
              <a:rPr lang="en-US" sz="1800" dirty="0">
                <a:solidFill>
                  <a:schemeClr val="accent6">
                    <a:lumMod val="20000"/>
                    <a:lumOff val="80000"/>
                  </a:schemeClr>
                </a:solidFill>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The final data question used for this exercise is....</a:t>
            </a:r>
            <a:endParaRPr lang="en-US" sz="1800" dirty="0">
              <a:solidFill>
                <a:schemeClr val="accent6">
                  <a:lumMod val="20000"/>
                  <a:lumOff val="80000"/>
                </a:schemeClr>
              </a:solidFill>
              <a:latin typeface="Arial" panose="020B0604020202020204" pitchFamily="34" charset="0"/>
              <a:cs typeface="Arial" panose="020B0604020202020204" pitchFamily="34" charset="0"/>
            </a:endParaRPr>
          </a:p>
          <a:p>
            <a:pPr>
              <a:lnSpc>
                <a:spcPct val="120000"/>
              </a:lnSpc>
              <a:spcBef>
                <a:spcPts val="0"/>
              </a:spcBef>
            </a:pPr>
            <a:r>
              <a:rPr lang="en-US" sz="1800" dirty="0">
                <a:solidFill>
                  <a:schemeClr val="accent5">
                    <a:lumMod val="20000"/>
                    <a:lumOff val="80000"/>
                  </a:schemeClr>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Ready for some graphs? </a:t>
            </a:r>
            <a:endParaRPr lang="en-US" sz="1800" dirty="0">
              <a:solidFill>
                <a:schemeClr val="accent5">
                  <a:lumMod val="20000"/>
                  <a:lumOff val="80000"/>
                </a:schemeClr>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1800" dirty="0">
                <a:solidFill>
                  <a:schemeClr val="tx2"/>
                </a:solidFill>
                <a:latin typeface="Arial" panose="020B0604020202020204" pitchFamily="34" charset="0"/>
                <a:cs typeface="Arial" panose="020B0604020202020204" pitchFamily="34" charset="0"/>
              </a:rPr>
              <a:t>	</a:t>
            </a:r>
            <a:r>
              <a:rPr lang="en-US" sz="1800" dirty="0">
                <a:solidFill>
                  <a:schemeClr val="tx2"/>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Age Disparity | All Genres</a:t>
            </a:r>
            <a:endParaRPr lang="en-US" sz="1800" dirty="0">
              <a:solidFill>
                <a:schemeClr val="tx2"/>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1800" dirty="0">
                <a:solidFill>
                  <a:schemeClr val="tx2"/>
                </a:solidFill>
                <a:latin typeface="Arial" panose="020B0604020202020204" pitchFamily="34" charset="0"/>
                <a:cs typeface="Arial" panose="020B0604020202020204" pitchFamily="34" charset="0"/>
              </a:rPr>
              <a:t>	</a:t>
            </a:r>
            <a:r>
              <a:rPr lang="en-US" sz="1800" dirty="0">
                <a:solidFill>
                  <a:schemeClr val="tx2"/>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Age Disparity | Tag: Action</a:t>
            </a:r>
            <a:endParaRPr lang="en-US" sz="1800" dirty="0">
              <a:solidFill>
                <a:schemeClr val="tx2"/>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1800" dirty="0">
                <a:solidFill>
                  <a:schemeClr val="tx2"/>
                </a:solidFill>
                <a:latin typeface="Arial" panose="020B0604020202020204" pitchFamily="34" charset="0"/>
                <a:cs typeface="Arial" panose="020B0604020202020204" pitchFamily="34" charset="0"/>
              </a:rPr>
              <a:t>	</a:t>
            </a:r>
            <a:r>
              <a:rPr lang="en-US" sz="1800" dirty="0">
                <a:solidFill>
                  <a:schemeClr val="tx2"/>
                </a:solidFill>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Age Disparity | Tag: Comedy</a:t>
            </a:r>
            <a:endParaRPr lang="en-US" sz="1800" dirty="0">
              <a:solidFill>
                <a:schemeClr val="tx2"/>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1800" dirty="0">
                <a:solidFill>
                  <a:schemeClr val="tx2"/>
                </a:solidFill>
                <a:latin typeface="Arial" panose="020B0604020202020204" pitchFamily="34" charset="0"/>
                <a:cs typeface="Arial" panose="020B0604020202020204" pitchFamily="34" charset="0"/>
              </a:rPr>
              <a:t>	</a:t>
            </a:r>
            <a:r>
              <a:rPr lang="en-US" sz="1800" dirty="0">
                <a:solidFill>
                  <a:schemeClr val="tx2"/>
                </a:solidFill>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Age Disparity | Tag: Drama</a:t>
            </a:r>
            <a:endParaRPr lang="en-US" sz="1800" dirty="0">
              <a:solidFill>
                <a:schemeClr val="tx2"/>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1800" dirty="0">
                <a:solidFill>
                  <a:schemeClr val="tx2"/>
                </a:solidFill>
                <a:latin typeface="Arial" panose="020B0604020202020204" pitchFamily="34" charset="0"/>
                <a:cs typeface="Arial" panose="020B0604020202020204" pitchFamily="34" charset="0"/>
              </a:rPr>
              <a:t>	</a:t>
            </a:r>
            <a:r>
              <a:rPr lang="en-US" sz="1800" dirty="0">
                <a:solidFill>
                  <a:schemeClr val="tx2"/>
                </a:solidFill>
                <a:latin typeface="Arial" panose="020B0604020202020204" pitchFamily="34" charset="0"/>
                <a:cs typeface="Arial" panose="020B0604020202020204" pitchFamily="34" charset="0"/>
                <a:hlinkClick r:id="rId12" action="ppaction://hlinksldjump">
                  <a:extLst>
                    <a:ext uri="{A12FA001-AC4F-418D-AE19-62706E023703}">
                      <ahyp:hlinkClr xmlns:ahyp="http://schemas.microsoft.com/office/drawing/2018/hyperlinkcolor" val="tx"/>
                    </a:ext>
                  </a:extLst>
                </a:hlinkClick>
              </a:rPr>
              <a:t>Age Disparity | Tag: Fantasy</a:t>
            </a:r>
            <a:endParaRPr lang="en-US" sz="1800" dirty="0">
              <a:solidFill>
                <a:schemeClr val="tx2"/>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1800" dirty="0">
                <a:solidFill>
                  <a:schemeClr val="tx2"/>
                </a:solidFill>
                <a:latin typeface="Arial" panose="020B0604020202020204" pitchFamily="34" charset="0"/>
                <a:cs typeface="Arial" panose="020B0604020202020204" pitchFamily="34" charset="0"/>
              </a:rPr>
              <a:t>	</a:t>
            </a:r>
            <a:r>
              <a:rPr lang="en-US" sz="1800" dirty="0">
                <a:solidFill>
                  <a:schemeClr val="tx2"/>
                </a:solidFill>
                <a:latin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Age Disparity | Tag: Romance</a:t>
            </a:r>
            <a:endParaRPr lang="en-US" sz="1800" dirty="0">
              <a:solidFill>
                <a:schemeClr val="tx2"/>
              </a:solidFill>
              <a:latin typeface="Arial" panose="020B0604020202020204" pitchFamily="34" charset="0"/>
              <a:cs typeface="Arial" panose="020B0604020202020204" pitchFamily="34" charset="0"/>
            </a:endParaRPr>
          </a:p>
          <a:p>
            <a:pPr marL="0" indent="0">
              <a:lnSpc>
                <a:spcPct val="120000"/>
              </a:lnSpc>
              <a:spcBef>
                <a:spcPts val="0"/>
              </a:spcBef>
              <a:buNone/>
            </a:pPr>
            <a:r>
              <a:rPr lang="en-US" sz="1800" dirty="0">
                <a:solidFill>
                  <a:schemeClr val="tx2"/>
                </a:solidFill>
                <a:latin typeface="Arial" panose="020B0604020202020204" pitchFamily="34" charset="0"/>
                <a:cs typeface="Arial" panose="020B0604020202020204" pitchFamily="34" charset="0"/>
              </a:rPr>
              <a:t>	</a:t>
            </a:r>
            <a:r>
              <a:rPr lang="en-US" sz="1800" dirty="0">
                <a:solidFill>
                  <a:schemeClr val="tx2"/>
                </a:solidFill>
                <a:latin typeface="Arial" panose="020B0604020202020204" pitchFamily="34" charset="0"/>
                <a:cs typeface="Arial" panose="020B0604020202020204" pitchFamily="34" charset="0"/>
                <a:hlinkClick r:id="rId14" action="ppaction://hlinksldjump">
                  <a:extLst>
                    <a:ext uri="{A12FA001-AC4F-418D-AE19-62706E023703}">
                      <ahyp:hlinkClr xmlns:ahyp="http://schemas.microsoft.com/office/drawing/2018/hyperlinkcolor" val="tx"/>
                    </a:ext>
                  </a:extLst>
                </a:hlinkClick>
              </a:rPr>
              <a:t>Age Disparity | Tag: Sci-Fi</a:t>
            </a:r>
            <a:endParaRPr lang="en-US" sz="1800" dirty="0">
              <a:solidFill>
                <a:schemeClr val="tx2"/>
              </a:solidFill>
              <a:latin typeface="Arial" panose="020B0604020202020204" pitchFamily="34" charset="0"/>
              <a:cs typeface="Arial" panose="020B0604020202020204" pitchFamily="34" charset="0"/>
            </a:endParaRPr>
          </a:p>
          <a:p>
            <a:pPr>
              <a:lnSpc>
                <a:spcPct val="120000"/>
              </a:lnSpc>
              <a:spcBef>
                <a:spcPts val="0"/>
              </a:spcBef>
            </a:pPr>
            <a:r>
              <a:rPr lang="en-US" sz="1800" dirty="0">
                <a:solidFill>
                  <a:schemeClr val="accent5">
                    <a:lumMod val="20000"/>
                    <a:lumOff val="80000"/>
                  </a:schemeClr>
                </a:solidFill>
                <a:latin typeface="Arial" panose="020B0604020202020204" pitchFamily="34" charset="0"/>
                <a:cs typeface="Arial" panose="020B0604020202020204" pitchFamily="34" charset="0"/>
                <a:hlinkClick r:id="rId15" action="ppaction://hlinksldjump">
                  <a:extLst>
                    <a:ext uri="{A12FA001-AC4F-418D-AE19-62706E023703}">
                      <ahyp:hlinkClr xmlns:ahyp="http://schemas.microsoft.com/office/drawing/2018/hyperlinkcolor" val="tx"/>
                    </a:ext>
                  </a:extLst>
                </a:hlinkClick>
              </a:rPr>
              <a:t>But what does this all mean?</a:t>
            </a:r>
            <a:endParaRPr lang="en-US" sz="1800" dirty="0">
              <a:solidFill>
                <a:schemeClr val="accent5">
                  <a:lumMod val="20000"/>
                  <a:lumOff val="80000"/>
                </a:schemeClr>
              </a:solidFill>
              <a:latin typeface="Arial" panose="020B0604020202020204" pitchFamily="34" charset="0"/>
              <a:cs typeface="Arial" panose="020B0604020202020204" pitchFamily="34" charset="0"/>
            </a:endParaRPr>
          </a:p>
          <a:p>
            <a:pPr>
              <a:lnSpc>
                <a:spcPct val="120000"/>
              </a:lnSpc>
              <a:spcBef>
                <a:spcPts val="0"/>
              </a:spcBef>
            </a:pPr>
            <a:r>
              <a:rPr lang="en-US" sz="1800" dirty="0">
                <a:solidFill>
                  <a:schemeClr val="accent5">
                    <a:lumMod val="20000"/>
                    <a:lumOff val="80000"/>
                  </a:schemeClr>
                </a:solidFill>
                <a:latin typeface="Arial" panose="020B0604020202020204" pitchFamily="34" charset="0"/>
                <a:cs typeface="Arial" panose="020B0604020202020204" pitchFamily="34" charset="0"/>
                <a:hlinkClick r:id="rId16" action="ppaction://hlinksldjump">
                  <a:extLst>
                    <a:ext uri="{A12FA001-AC4F-418D-AE19-62706E023703}">
                      <ahyp:hlinkClr xmlns:ahyp="http://schemas.microsoft.com/office/drawing/2018/hyperlinkcolor" val="tx"/>
                    </a:ext>
                  </a:extLst>
                </a:hlinkClick>
              </a:rPr>
              <a:t>Ta-Da…..</a:t>
            </a:r>
            <a:endParaRPr lang="en-US" sz="1800" dirty="0">
              <a:solidFill>
                <a:schemeClr val="accent5">
                  <a:lumMod val="20000"/>
                  <a:lumOff val="80000"/>
                </a:schemeClr>
              </a:solidFill>
              <a:latin typeface="Arial" panose="020B0604020202020204" pitchFamily="34" charset="0"/>
              <a:cs typeface="Arial" panose="020B0604020202020204" pitchFamily="34" charset="0"/>
            </a:endParaRPr>
          </a:p>
          <a:p>
            <a:pPr>
              <a:lnSpc>
                <a:spcPct val="120000"/>
              </a:lnSpc>
              <a:spcBef>
                <a:spcPts val="0"/>
              </a:spcBef>
            </a:pPr>
            <a:r>
              <a:rPr lang="en-US" sz="1800" dirty="0">
                <a:solidFill>
                  <a:schemeClr val="accent5">
                    <a:lumMod val="20000"/>
                    <a:lumOff val="80000"/>
                  </a:schemeClr>
                </a:solidFill>
                <a:latin typeface="Arial" panose="020B0604020202020204" pitchFamily="34" charset="0"/>
                <a:cs typeface="Arial" panose="020B0604020202020204" pitchFamily="34" charset="0"/>
                <a:hlinkClick r:id="rId17" action="ppaction://hlinksldjump">
                  <a:extLst>
                    <a:ext uri="{A12FA001-AC4F-418D-AE19-62706E023703}">
                      <ahyp:hlinkClr xmlns:ahyp="http://schemas.microsoft.com/office/drawing/2018/hyperlinkcolor" val="tx"/>
                    </a:ext>
                  </a:extLst>
                </a:hlinkClick>
              </a:rPr>
              <a:t>Another way to look at this data…</a:t>
            </a:r>
            <a:endParaRPr lang="en-US" sz="1800" dirty="0">
              <a:solidFill>
                <a:schemeClr val="accent5">
                  <a:lumMod val="20000"/>
                  <a:lumOff val="80000"/>
                </a:schemeClr>
              </a:solidFill>
              <a:latin typeface="Arial" panose="020B0604020202020204" pitchFamily="34" charset="0"/>
              <a:cs typeface="Arial" panose="020B0604020202020204" pitchFamily="34" charset="0"/>
            </a:endParaRPr>
          </a:p>
          <a:p>
            <a:pPr>
              <a:lnSpc>
                <a:spcPct val="120000"/>
              </a:lnSpc>
              <a:spcBef>
                <a:spcPts val="0"/>
              </a:spcBef>
            </a:pPr>
            <a:r>
              <a:rPr lang="en-US" sz="1800" dirty="0">
                <a:solidFill>
                  <a:schemeClr val="accent5">
                    <a:lumMod val="20000"/>
                    <a:lumOff val="80000"/>
                  </a:schemeClr>
                </a:solidFill>
                <a:latin typeface="Arial" panose="020B0604020202020204" pitchFamily="34" charset="0"/>
                <a:cs typeface="Arial" panose="020B0604020202020204" pitchFamily="34" charset="0"/>
                <a:hlinkClick r:id="rId18" action="ppaction://hlinksldjump">
                  <a:extLst>
                    <a:ext uri="{A12FA001-AC4F-418D-AE19-62706E023703}">
                      <ahyp:hlinkClr xmlns:ahyp="http://schemas.microsoft.com/office/drawing/2018/hyperlinkcolor" val="tx"/>
                    </a:ext>
                  </a:extLst>
                </a:hlinkClick>
              </a:rPr>
              <a:t>The conclusion of this analysis</a:t>
            </a:r>
            <a:endParaRPr lang="en-US" sz="1800" dirty="0">
              <a:solidFill>
                <a:schemeClr val="accent5">
                  <a:lumMod val="20000"/>
                  <a:lumOff val="80000"/>
                </a:schemeClr>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1800" dirty="0">
              <a:solidFill>
                <a:schemeClr val="accent5">
                  <a:lumMod val="20000"/>
                  <a:lumOff val="80000"/>
                </a:schemeClr>
              </a:solidFill>
              <a:latin typeface="Arial" panose="020B0604020202020204" pitchFamily="34" charset="0"/>
              <a:cs typeface="Arial" panose="020B0604020202020204" pitchFamily="34" charset="0"/>
            </a:endParaRPr>
          </a:p>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5" name="Picture 4" descr="up close image of waves">
            <a:extLst>
              <a:ext uri="{FF2B5EF4-FFF2-40B4-BE49-F238E27FC236}">
                <a16:creationId xmlns:a16="http://schemas.microsoft.com/office/drawing/2014/main" id="{FDDFB56B-ACEF-46C8-A5A6-2789CECBD210}"/>
              </a:ext>
            </a:extLst>
          </p:cNvPr>
          <p:cNvPicPr>
            <a:picLocks noChangeAspect="1"/>
          </p:cNvPicPr>
          <p:nvPr/>
        </p:nvPicPr>
        <p:blipFill rotWithShape="1">
          <a:blip r:embed="rId19"/>
          <a:srcRect l="30060" r="27665" b="-1"/>
          <a:stretch/>
        </p:blipFill>
        <p:spPr>
          <a:xfrm>
            <a:off x="10225657" y="10"/>
            <a:ext cx="1966345" cy="6857990"/>
          </a:xfrm>
          <a:prstGeom prst="rect">
            <a:avLst/>
          </a:prstGeom>
        </p:spPr>
      </p:pic>
      <p:pic>
        <p:nvPicPr>
          <p:cNvPr id="6" name="Picture 5" descr="Logo&#10;&#10;Description automatically generated">
            <a:extLst>
              <a:ext uri="{FF2B5EF4-FFF2-40B4-BE49-F238E27FC236}">
                <a16:creationId xmlns:a16="http://schemas.microsoft.com/office/drawing/2014/main" id="{0CD51EA5-DE76-4ACC-839B-68DC62B02F06}"/>
              </a:ext>
            </a:extLst>
          </p:cNvPr>
          <p:cNvPicPr>
            <a:picLocks noChangeAspect="1"/>
          </p:cNvPicPr>
          <p:nvPr/>
        </p:nvPicPr>
        <p:blipFill>
          <a:blip r:embed="rId20"/>
          <a:stretch>
            <a:fillRect/>
          </a:stretch>
        </p:blipFill>
        <p:spPr>
          <a:xfrm>
            <a:off x="10406538" y="157795"/>
            <a:ext cx="1604578" cy="1604578"/>
          </a:xfrm>
          <a:prstGeom prst="rect">
            <a:avLst/>
          </a:prstGeom>
        </p:spPr>
      </p:pic>
      <p:sp>
        <p:nvSpPr>
          <p:cNvPr id="7" name="Content Placeholder 2">
            <a:extLst>
              <a:ext uri="{FF2B5EF4-FFF2-40B4-BE49-F238E27FC236}">
                <a16:creationId xmlns:a16="http://schemas.microsoft.com/office/drawing/2014/main" id="{870154C3-EBB8-4CCB-9276-21CA9E1AF4A8}"/>
              </a:ext>
            </a:extLst>
          </p:cNvPr>
          <p:cNvSpPr txBox="1">
            <a:spLocks/>
          </p:cNvSpPr>
          <p:nvPr/>
        </p:nvSpPr>
        <p:spPr>
          <a:xfrm>
            <a:off x="5368878" y="1596924"/>
            <a:ext cx="4537122" cy="4590924"/>
          </a:xfrm>
          <a:prstGeom prst="rect">
            <a:avLst/>
          </a:prstGeom>
          <a:ln>
            <a:solidFill>
              <a:schemeClr val="accent6"/>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200" b="1" dirty="0">
                <a:solidFill>
                  <a:schemeClr val="accent5"/>
                </a:solidFill>
                <a:latin typeface="Arial" panose="020B0604020202020204" pitchFamily="34" charset="0"/>
                <a:cs typeface="Arial" panose="020B0604020202020204" pitchFamily="34" charset="0"/>
              </a:rPr>
              <a:t>Documentation | Code | Details:</a:t>
            </a:r>
          </a:p>
          <a:p>
            <a:pPr>
              <a:lnSpc>
                <a:spcPct val="120000"/>
              </a:lnSpc>
              <a:spcBef>
                <a:spcPts val="0"/>
              </a:spcBef>
            </a:pPr>
            <a:r>
              <a:rPr lang="en-US" sz="1500" dirty="0">
                <a:solidFill>
                  <a:schemeClr val="accent2">
                    <a:lumMod val="75000"/>
                  </a:schemeClr>
                </a:solidFill>
                <a:latin typeface="Arial" panose="020B0604020202020204" pitchFamily="34" charset="0"/>
                <a:cs typeface="Arial" panose="020B0604020202020204" pitchFamily="34" charset="0"/>
                <a:hlinkClick r:id="rId21" action="ppaction://hlinksldjump"/>
              </a:rPr>
              <a:t>This is the really geeky stuff </a:t>
            </a:r>
            <a:endParaRPr lang="en-US" sz="1500" dirty="0">
              <a:solidFill>
                <a:schemeClr val="accent2">
                  <a:lumMod val="75000"/>
                </a:schemeClr>
              </a:solidFill>
              <a:latin typeface="Arial" panose="020B0604020202020204" pitchFamily="34" charset="0"/>
              <a:cs typeface="Arial" panose="020B0604020202020204" pitchFamily="34" charset="0"/>
            </a:endParaRPr>
          </a:p>
          <a:p>
            <a:pPr lvl="1">
              <a:lnSpc>
                <a:spcPct val="120000"/>
              </a:lnSpc>
              <a:spcBef>
                <a:spcPts val="0"/>
              </a:spcBef>
            </a:pPr>
            <a:r>
              <a:rPr lang="en-US" sz="1500" dirty="0">
                <a:solidFill>
                  <a:schemeClr val="accent2">
                    <a:lumMod val="60000"/>
                    <a:lumOff val="40000"/>
                  </a:schemeClr>
                </a:solidFill>
                <a:latin typeface="Arial" panose="020B0604020202020204" pitchFamily="34" charset="0"/>
                <a:cs typeface="Arial" panose="020B0604020202020204" pitchFamily="34" charset="0"/>
                <a:hlinkClick r:id="rId22" action="ppaction://hlinksldjump">
                  <a:extLst>
                    <a:ext uri="{A12FA001-AC4F-418D-AE19-62706E023703}">
                      <ahyp:hlinkClr xmlns:ahyp="http://schemas.microsoft.com/office/drawing/2018/hyperlinkcolor" val="tx"/>
                    </a:ext>
                  </a:extLst>
                </a:hlinkClick>
              </a:rPr>
              <a:t>How this Data Analysis began</a:t>
            </a:r>
            <a:endParaRPr lang="en-US" sz="1500" dirty="0">
              <a:solidFill>
                <a:schemeClr val="accent2">
                  <a:lumMod val="60000"/>
                  <a:lumOff val="40000"/>
                </a:schemeClr>
              </a:solidFill>
              <a:latin typeface="Arial" panose="020B0604020202020204" pitchFamily="34" charset="0"/>
              <a:cs typeface="Arial" panose="020B0604020202020204" pitchFamily="34" charset="0"/>
            </a:endParaRPr>
          </a:p>
          <a:p>
            <a:pPr lvl="1">
              <a:lnSpc>
                <a:spcPct val="120000"/>
              </a:lnSpc>
              <a:spcBef>
                <a:spcPts val="0"/>
              </a:spcBef>
            </a:pPr>
            <a:r>
              <a:rPr lang="en-US" sz="1500" dirty="0">
                <a:solidFill>
                  <a:schemeClr val="accent2">
                    <a:lumMod val="60000"/>
                    <a:lumOff val="40000"/>
                  </a:schemeClr>
                </a:solidFill>
                <a:latin typeface="Arial" panose="020B0604020202020204" pitchFamily="34" charset="0"/>
                <a:cs typeface="Arial" panose="020B0604020202020204" pitchFamily="34" charset="0"/>
                <a:hlinkClick r:id="rId23" action="ppaction://hlinksldjump">
                  <a:extLst>
                    <a:ext uri="{A12FA001-AC4F-418D-AE19-62706E023703}">
                      <ahyp:hlinkClr xmlns:ahyp="http://schemas.microsoft.com/office/drawing/2018/hyperlinkcolor" val="tx"/>
                    </a:ext>
                  </a:extLst>
                </a:hlinkClick>
              </a:rPr>
              <a:t>What it took to complete this document</a:t>
            </a:r>
            <a:endParaRPr lang="en-US" sz="1500" dirty="0">
              <a:solidFill>
                <a:schemeClr val="accent2">
                  <a:lumMod val="60000"/>
                  <a:lumOff val="40000"/>
                </a:schemeClr>
              </a:solidFill>
              <a:latin typeface="Arial" panose="020B0604020202020204" pitchFamily="34" charset="0"/>
              <a:cs typeface="Arial" panose="020B0604020202020204" pitchFamily="34" charset="0"/>
            </a:endParaRPr>
          </a:p>
          <a:p>
            <a:pPr lvl="1">
              <a:lnSpc>
                <a:spcPct val="120000"/>
              </a:lnSpc>
              <a:spcBef>
                <a:spcPts val="0"/>
              </a:spcBef>
            </a:pPr>
            <a:r>
              <a:rPr lang="en-US" sz="1500" dirty="0">
                <a:solidFill>
                  <a:schemeClr val="accent2">
                    <a:lumMod val="60000"/>
                    <a:lumOff val="40000"/>
                  </a:schemeClr>
                </a:solidFill>
                <a:latin typeface="Arial" panose="020B0604020202020204" pitchFamily="34" charset="0"/>
                <a:cs typeface="Arial" panose="020B0604020202020204" pitchFamily="34" charset="0"/>
                <a:hlinkClick r:id="rId24" action="ppaction://hlinksldjump">
                  <a:extLst>
                    <a:ext uri="{A12FA001-AC4F-418D-AE19-62706E023703}">
                      <ahyp:hlinkClr xmlns:ahyp="http://schemas.microsoft.com/office/drawing/2018/hyperlinkcolor" val="tx"/>
                    </a:ext>
                  </a:extLst>
                </a:hlinkClick>
              </a:rPr>
              <a:t>Understanding the data</a:t>
            </a:r>
            <a:endParaRPr lang="en-US" sz="1500" dirty="0">
              <a:solidFill>
                <a:schemeClr val="accent2">
                  <a:lumMod val="60000"/>
                  <a:lumOff val="40000"/>
                </a:schemeClr>
              </a:solidFill>
              <a:latin typeface="Arial" panose="020B0604020202020204" pitchFamily="34" charset="0"/>
              <a:cs typeface="Arial" panose="020B0604020202020204" pitchFamily="34" charset="0"/>
            </a:endParaRPr>
          </a:p>
          <a:p>
            <a:pPr lvl="1">
              <a:lnSpc>
                <a:spcPct val="120000"/>
              </a:lnSpc>
              <a:spcBef>
                <a:spcPts val="0"/>
              </a:spcBef>
            </a:pPr>
            <a:r>
              <a:rPr lang="en-US" sz="1500" dirty="0">
                <a:solidFill>
                  <a:schemeClr val="accent2">
                    <a:lumMod val="60000"/>
                    <a:lumOff val="40000"/>
                  </a:schemeClr>
                </a:solidFill>
                <a:latin typeface="Arial" panose="020B0604020202020204" pitchFamily="34" charset="0"/>
                <a:cs typeface="Arial" panose="020B0604020202020204" pitchFamily="34" charset="0"/>
                <a:hlinkClick r:id="rId25" action="ppaction://hlinksldjump">
                  <a:extLst>
                    <a:ext uri="{A12FA001-AC4F-418D-AE19-62706E023703}">
                      <ahyp:hlinkClr xmlns:ahyp="http://schemas.microsoft.com/office/drawing/2018/hyperlinkcolor" val="tx"/>
                    </a:ext>
                  </a:extLst>
                </a:hlinkClick>
              </a:rPr>
              <a:t>SQL created for the analysis  </a:t>
            </a:r>
            <a:endParaRPr lang="en-US" sz="1500" dirty="0">
              <a:solidFill>
                <a:schemeClr val="accent2">
                  <a:lumMod val="60000"/>
                  <a:lumOff val="40000"/>
                </a:schemeClr>
              </a:solidFill>
              <a:latin typeface="Arial" panose="020B0604020202020204" pitchFamily="34" charset="0"/>
              <a:cs typeface="Arial" panose="020B0604020202020204" pitchFamily="34" charset="0"/>
            </a:endParaRPr>
          </a:p>
          <a:p>
            <a:pPr lvl="1">
              <a:lnSpc>
                <a:spcPct val="120000"/>
              </a:lnSpc>
              <a:spcBef>
                <a:spcPts val="0"/>
              </a:spcBef>
            </a:pPr>
            <a:r>
              <a:rPr lang="en-US" sz="1500" dirty="0">
                <a:solidFill>
                  <a:schemeClr val="accent2">
                    <a:lumMod val="60000"/>
                    <a:lumOff val="40000"/>
                  </a:schemeClr>
                </a:solidFill>
                <a:latin typeface="Arial" panose="020B0604020202020204" pitchFamily="34" charset="0"/>
                <a:cs typeface="Arial" panose="020B0604020202020204" pitchFamily="34" charset="0"/>
                <a:hlinkClick r:id="rId26" action="ppaction://hlinksldjump">
                  <a:extLst>
                    <a:ext uri="{A12FA001-AC4F-418D-AE19-62706E023703}">
                      <ahyp:hlinkClr xmlns:ahyp="http://schemas.microsoft.com/office/drawing/2018/hyperlinkcolor" val="tx"/>
                    </a:ext>
                  </a:extLst>
                </a:hlinkClick>
              </a:rPr>
              <a:t>R script created for the analysis</a:t>
            </a:r>
            <a:endParaRPr lang="en-US" sz="1500" dirty="0">
              <a:solidFill>
                <a:schemeClr val="accent2">
                  <a:lumMod val="60000"/>
                  <a:lumOff val="40000"/>
                </a:schemeClr>
              </a:solidFill>
              <a:latin typeface="Arial" panose="020B0604020202020204" pitchFamily="34" charset="0"/>
              <a:cs typeface="Arial" panose="020B0604020202020204" pitchFamily="34" charset="0"/>
            </a:endParaRPr>
          </a:p>
          <a:p>
            <a:pPr lvl="1">
              <a:lnSpc>
                <a:spcPct val="120000"/>
              </a:lnSpc>
              <a:spcBef>
                <a:spcPts val="0"/>
              </a:spcBef>
            </a:pPr>
            <a:r>
              <a:rPr lang="en-US" sz="1500" dirty="0">
                <a:solidFill>
                  <a:schemeClr val="accent2">
                    <a:lumMod val="60000"/>
                    <a:lumOff val="40000"/>
                  </a:schemeClr>
                </a:solidFill>
                <a:latin typeface="Arial" panose="020B0604020202020204" pitchFamily="34" charset="0"/>
                <a:cs typeface="Arial" panose="020B0604020202020204" pitchFamily="34" charset="0"/>
                <a:hlinkClick r:id="rId27" action="ppaction://hlinksldjump">
                  <a:extLst>
                    <a:ext uri="{A12FA001-AC4F-418D-AE19-62706E023703}">
                      <ahyp:hlinkClr xmlns:ahyp="http://schemas.microsoft.com/office/drawing/2018/hyperlinkcolor" val="tx"/>
                    </a:ext>
                  </a:extLst>
                </a:hlinkClick>
              </a:rPr>
              <a:t>How to ask for help</a:t>
            </a:r>
            <a:endParaRPr lang="en-US" sz="1500" dirty="0">
              <a:solidFill>
                <a:schemeClr val="accent2">
                  <a:lumMod val="60000"/>
                  <a:lumOff val="40000"/>
                </a:schemeClr>
              </a:solidFill>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endParaRPr>
          </a:p>
          <a:p>
            <a:pPr marL="0" indent="0">
              <a:lnSpc>
                <a:spcPct val="120000"/>
              </a:lnSpc>
              <a:spcBef>
                <a:spcPts val="0"/>
              </a:spcBef>
              <a:buNone/>
            </a:pPr>
            <a:endParaRPr lang="en-US" sz="1800" dirty="0">
              <a:solidFill>
                <a:schemeClr val="accent5">
                  <a:lumMod val="20000"/>
                  <a:lumOff val="80000"/>
                </a:schemeClr>
              </a:solidFill>
              <a:latin typeface="Arial" panose="020B0604020202020204" pitchFamily="34" charset="0"/>
              <a:cs typeface="Arial" panose="020B0604020202020204" pitchFamily="34" charset="0"/>
            </a:endParaRPr>
          </a:p>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5562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rmAutofit/>
          </a:bodyPr>
          <a:lstStyle/>
          <a:p>
            <a:r>
              <a:rPr lang="en-US" sz="4400" dirty="0">
                <a:latin typeface="Arial" panose="020B0604020202020204" pitchFamily="34" charset="0"/>
                <a:cs typeface="Arial" panose="020B0604020202020204" pitchFamily="34" charset="0"/>
              </a:rPr>
              <a:t>R script created for the analysis | 4 of 10</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41CEE84-3BF5-48C5-813C-E59C4910D573}"/>
              </a:ext>
            </a:extLst>
          </p:cNvPr>
          <p:cNvPicPr>
            <a:picLocks noChangeAspect="1"/>
          </p:cNvPicPr>
          <p:nvPr/>
        </p:nvPicPr>
        <p:blipFill>
          <a:blip r:embed="rId2"/>
          <a:stretch>
            <a:fillRect/>
          </a:stretch>
        </p:blipFill>
        <p:spPr>
          <a:xfrm>
            <a:off x="4239837" y="1202061"/>
            <a:ext cx="3826429" cy="5094648"/>
          </a:xfrm>
          <a:prstGeom prst="rect">
            <a:avLst/>
          </a:prstGeom>
        </p:spPr>
      </p:pic>
      <p:pic>
        <p:nvPicPr>
          <p:cNvPr id="11" name="Picture 10">
            <a:extLst>
              <a:ext uri="{FF2B5EF4-FFF2-40B4-BE49-F238E27FC236}">
                <a16:creationId xmlns:a16="http://schemas.microsoft.com/office/drawing/2014/main" id="{8432FA01-5F5B-4FA7-B0C7-7419AAB1D1A9}"/>
              </a:ext>
            </a:extLst>
          </p:cNvPr>
          <p:cNvPicPr>
            <a:picLocks noChangeAspect="1"/>
          </p:cNvPicPr>
          <p:nvPr/>
        </p:nvPicPr>
        <p:blipFill>
          <a:blip r:embed="rId3"/>
          <a:stretch>
            <a:fillRect/>
          </a:stretch>
        </p:blipFill>
        <p:spPr>
          <a:xfrm>
            <a:off x="348294" y="1202061"/>
            <a:ext cx="3777442" cy="4974902"/>
          </a:xfrm>
          <a:prstGeom prst="rect">
            <a:avLst/>
          </a:prstGeom>
        </p:spPr>
      </p:pic>
      <p:pic>
        <p:nvPicPr>
          <p:cNvPr id="13" name="Picture 12">
            <a:extLst>
              <a:ext uri="{FF2B5EF4-FFF2-40B4-BE49-F238E27FC236}">
                <a16:creationId xmlns:a16="http://schemas.microsoft.com/office/drawing/2014/main" id="{63D11AFC-DB4C-4BBD-ADB5-2C2AE3DE91C5}"/>
              </a:ext>
            </a:extLst>
          </p:cNvPr>
          <p:cNvPicPr>
            <a:picLocks noChangeAspect="1"/>
          </p:cNvPicPr>
          <p:nvPr/>
        </p:nvPicPr>
        <p:blipFill>
          <a:blip r:embed="rId4"/>
          <a:stretch>
            <a:fillRect/>
          </a:stretch>
        </p:blipFill>
        <p:spPr>
          <a:xfrm>
            <a:off x="8180367" y="1212947"/>
            <a:ext cx="3853644" cy="4599335"/>
          </a:xfrm>
          <a:prstGeom prst="rect">
            <a:avLst/>
          </a:prstGeom>
        </p:spPr>
      </p:pic>
    </p:spTree>
    <p:extLst>
      <p:ext uri="{BB962C8B-B14F-4D97-AF65-F5344CB8AC3E}">
        <p14:creationId xmlns:p14="http://schemas.microsoft.com/office/powerpoint/2010/main" val="3564777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rmAutofit/>
          </a:bodyPr>
          <a:lstStyle/>
          <a:p>
            <a:r>
              <a:rPr lang="en-US" sz="4400" dirty="0">
                <a:latin typeface="Arial" panose="020B0604020202020204" pitchFamily="34" charset="0"/>
                <a:cs typeface="Arial" panose="020B0604020202020204" pitchFamily="34" charset="0"/>
              </a:rPr>
              <a:t>R script created for the analysis | 5 of 10</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F8119A1A-79E0-4F33-A647-5AD59C5EDC73}"/>
              </a:ext>
            </a:extLst>
          </p:cNvPr>
          <p:cNvPicPr>
            <a:picLocks noChangeAspect="1"/>
          </p:cNvPicPr>
          <p:nvPr/>
        </p:nvPicPr>
        <p:blipFill>
          <a:blip r:embed="rId2"/>
          <a:stretch>
            <a:fillRect/>
          </a:stretch>
        </p:blipFill>
        <p:spPr>
          <a:xfrm>
            <a:off x="301793" y="1238185"/>
            <a:ext cx="3766556" cy="5002117"/>
          </a:xfrm>
          <a:prstGeom prst="rect">
            <a:avLst/>
          </a:prstGeom>
        </p:spPr>
      </p:pic>
      <p:pic>
        <p:nvPicPr>
          <p:cNvPr id="11" name="Picture 10">
            <a:extLst>
              <a:ext uri="{FF2B5EF4-FFF2-40B4-BE49-F238E27FC236}">
                <a16:creationId xmlns:a16="http://schemas.microsoft.com/office/drawing/2014/main" id="{89F6DCB9-FE3A-45B9-8923-86209D8C8910}"/>
              </a:ext>
            </a:extLst>
          </p:cNvPr>
          <p:cNvPicPr>
            <a:picLocks noChangeAspect="1"/>
          </p:cNvPicPr>
          <p:nvPr/>
        </p:nvPicPr>
        <p:blipFill>
          <a:blip r:embed="rId3"/>
          <a:stretch>
            <a:fillRect/>
          </a:stretch>
        </p:blipFill>
        <p:spPr>
          <a:xfrm>
            <a:off x="4184419" y="1243628"/>
            <a:ext cx="3799214" cy="5034775"/>
          </a:xfrm>
          <a:prstGeom prst="rect">
            <a:avLst/>
          </a:prstGeom>
        </p:spPr>
      </p:pic>
      <p:pic>
        <p:nvPicPr>
          <p:cNvPr id="12" name="Picture 11">
            <a:extLst>
              <a:ext uri="{FF2B5EF4-FFF2-40B4-BE49-F238E27FC236}">
                <a16:creationId xmlns:a16="http://schemas.microsoft.com/office/drawing/2014/main" id="{5D85D334-C9CA-4921-BA71-FB6868564059}"/>
              </a:ext>
            </a:extLst>
          </p:cNvPr>
          <p:cNvPicPr>
            <a:picLocks noChangeAspect="1"/>
          </p:cNvPicPr>
          <p:nvPr/>
        </p:nvPicPr>
        <p:blipFill>
          <a:blip r:embed="rId4"/>
          <a:stretch>
            <a:fillRect/>
          </a:stretch>
        </p:blipFill>
        <p:spPr>
          <a:xfrm>
            <a:off x="8099703" y="1243628"/>
            <a:ext cx="3733898" cy="4996674"/>
          </a:xfrm>
          <a:prstGeom prst="rect">
            <a:avLst/>
          </a:prstGeom>
        </p:spPr>
      </p:pic>
    </p:spTree>
    <p:extLst>
      <p:ext uri="{BB962C8B-B14F-4D97-AF65-F5344CB8AC3E}">
        <p14:creationId xmlns:p14="http://schemas.microsoft.com/office/powerpoint/2010/main" val="1675145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rmAutofit/>
          </a:bodyPr>
          <a:lstStyle/>
          <a:p>
            <a:r>
              <a:rPr lang="en-US" sz="4400" dirty="0">
                <a:latin typeface="Arial" panose="020B0604020202020204" pitchFamily="34" charset="0"/>
                <a:cs typeface="Arial" panose="020B0604020202020204" pitchFamily="34" charset="0"/>
              </a:rPr>
              <a:t>R script created for the analysis | 6 of 10</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DB57CC17-8C53-4E84-B453-106C617C532E}"/>
              </a:ext>
            </a:extLst>
          </p:cNvPr>
          <p:cNvPicPr>
            <a:picLocks noChangeAspect="1"/>
          </p:cNvPicPr>
          <p:nvPr/>
        </p:nvPicPr>
        <p:blipFill>
          <a:blip r:embed="rId2"/>
          <a:stretch>
            <a:fillRect/>
          </a:stretch>
        </p:blipFill>
        <p:spPr>
          <a:xfrm>
            <a:off x="263929" y="1240160"/>
            <a:ext cx="3739341" cy="5007560"/>
          </a:xfrm>
          <a:prstGeom prst="rect">
            <a:avLst/>
          </a:prstGeom>
        </p:spPr>
      </p:pic>
      <p:pic>
        <p:nvPicPr>
          <p:cNvPr id="13" name="Picture 12">
            <a:extLst>
              <a:ext uri="{FF2B5EF4-FFF2-40B4-BE49-F238E27FC236}">
                <a16:creationId xmlns:a16="http://schemas.microsoft.com/office/drawing/2014/main" id="{C139A44D-2979-4F82-9F5E-50BF2572B4F6}"/>
              </a:ext>
            </a:extLst>
          </p:cNvPr>
          <p:cNvPicPr>
            <a:picLocks noChangeAspect="1"/>
          </p:cNvPicPr>
          <p:nvPr/>
        </p:nvPicPr>
        <p:blipFill>
          <a:blip r:embed="rId3"/>
          <a:stretch>
            <a:fillRect/>
          </a:stretch>
        </p:blipFill>
        <p:spPr>
          <a:xfrm>
            <a:off x="4121553" y="1240160"/>
            <a:ext cx="3831872" cy="4974902"/>
          </a:xfrm>
          <a:prstGeom prst="rect">
            <a:avLst/>
          </a:prstGeom>
        </p:spPr>
      </p:pic>
      <p:pic>
        <p:nvPicPr>
          <p:cNvPr id="15" name="Picture 14">
            <a:extLst>
              <a:ext uri="{FF2B5EF4-FFF2-40B4-BE49-F238E27FC236}">
                <a16:creationId xmlns:a16="http://schemas.microsoft.com/office/drawing/2014/main" id="{8C2CA50D-3CD3-4DF1-9F66-731B5A667DA9}"/>
              </a:ext>
            </a:extLst>
          </p:cNvPr>
          <p:cNvPicPr>
            <a:picLocks noChangeAspect="1"/>
          </p:cNvPicPr>
          <p:nvPr/>
        </p:nvPicPr>
        <p:blipFill>
          <a:blip r:embed="rId4"/>
          <a:stretch>
            <a:fillRect/>
          </a:stretch>
        </p:blipFill>
        <p:spPr>
          <a:xfrm>
            <a:off x="8071708" y="1240160"/>
            <a:ext cx="3799214" cy="4942244"/>
          </a:xfrm>
          <a:prstGeom prst="rect">
            <a:avLst/>
          </a:prstGeom>
        </p:spPr>
      </p:pic>
    </p:spTree>
    <p:extLst>
      <p:ext uri="{BB962C8B-B14F-4D97-AF65-F5344CB8AC3E}">
        <p14:creationId xmlns:p14="http://schemas.microsoft.com/office/powerpoint/2010/main" val="646040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rmAutofit/>
          </a:bodyPr>
          <a:lstStyle/>
          <a:p>
            <a:r>
              <a:rPr lang="en-US" sz="4400" dirty="0">
                <a:latin typeface="Arial" panose="020B0604020202020204" pitchFamily="34" charset="0"/>
                <a:cs typeface="Arial" panose="020B0604020202020204" pitchFamily="34" charset="0"/>
              </a:rPr>
              <a:t>R script created for the analysis | 7 of 10</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4E4728F2-E7EF-4914-ABDC-07011EDEBFA9}"/>
              </a:ext>
            </a:extLst>
          </p:cNvPr>
          <p:cNvPicPr>
            <a:picLocks noChangeAspect="1"/>
          </p:cNvPicPr>
          <p:nvPr/>
        </p:nvPicPr>
        <p:blipFill>
          <a:blip r:embed="rId2"/>
          <a:stretch>
            <a:fillRect/>
          </a:stretch>
        </p:blipFill>
        <p:spPr>
          <a:xfrm>
            <a:off x="274814" y="1251046"/>
            <a:ext cx="3782885" cy="5040218"/>
          </a:xfrm>
          <a:prstGeom prst="rect">
            <a:avLst/>
          </a:prstGeom>
        </p:spPr>
      </p:pic>
      <p:pic>
        <p:nvPicPr>
          <p:cNvPr id="15" name="Picture 14">
            <a:extLst>
              <a:ext uri="{FF2B5EF4-FFF2-40B4-BE49-F238E27FC236}">
                <a16:creationId xmlns:a16="http://schemas.microsoft.com/office/drawing/2014/main" id="{F1A442D9-3CF5-465C-BD0D-2924713C7A2E}"/>
              </a:ext>
            </a:extLst>
          </p:cNvPr>
          <p:cNvPicPr>
            <a:picLocks noChangeAspect="1"/>
          </p:cNvPicPr>
          <p:nvPr/>
        </p:nvPicPr>
        <p:blipFill>
          <a:blip r:embed="rId3"/>
          <a:stretch>
            <a:fillRect/>
          </a:stretch>
        </p:blipFill>
        <p:spPr>
          <a:xfrm>
            <a:off x="4160919" y="1256489"/>
            <a:ext cx="3733898" cy="5034775"/>
          </a:xfrm>
          <a:prstGeom prst="rect">
            <a:avLst/>
          </a:prstGeom>
        </p:spPr>
      </p:pic>
      <p:pic>
        <p:nvPicPr>
          <p:cNvPr id="17" name="Picture 16">
            <a:extLst>
              <a:ext uri="{FF2B5EF4-FFF2-40B4-BE49-F238E27FC236}">
                <a16:creationId xmlns:a16="http://schemas.microsoft.com/office/drawing/2014/main" id="{586A8AB8-9099-45C8-9DB2-336E02AD1FD1}"/>
              </a:ext>
            </a:extLst>
          </p:cNvPr>
          <p:cNvPicPr>
            <a:picLocks noChangeAspect="1"/>
          </p:cNvPicPr>
          <p:nvPr/>
        </p:nvPicPr>
        <p:blipFill>
          <a:blip r:embed="rId4"/>
          <a:stretch>
            <a:fillRect/>
          </a:stretch>
        </p:blipFill>
        <p:spPr>
          <a:xfrm>
            <a:off x="7998037" y="1251046"/>
            <a:ext cx="3820986" cy="5056547"/>
          </a:xfrm>
          <a:prstGeom prst="rect">
            <a:avLst/>
          </a:prstGeom>
        </p:spPr>
      </p:pic>
    </p:spTree>
    <p:extLst>
      <p:ext uri="{BB962C8B-B14F-4D97-AF65-F5344CB8AC3E}">
        <p14:creationId xmlns:p14="http://schemas.microsoft.com/office/powerpoint/2010/main" val="2757779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Autofit/>
          </a:bodyPr>
          <a:lstStyle/>
          <a:p>
            <a:r>
              <a:rPr lang="en-US" sz="4400" dirty="0">
                <a:latin typeface="Arial" panose="020B0604020202020204" pitchFamily="34" charset="0"/>
                <a:cs typeface="Arial" panose="020B0604020202020204" pitchFamily="34" charset="0"/>
              </a:rPr>
              <a:t>R script created for the analysis | 8 of 10</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33C0CC8-3361-4907-8DC1-6266C7E56FC2}"/>
              </a:ext>
            </a:extLst>
          </p:cNvPr>
          <p:cNvPicPr>
            <a:picLocks noChangeAspect="1"/>
          </p:cNvPicPr>
          <p:nvPr/>
        </p:nvPicPr>
        <p:blipFill>
          <a:blip r:embed="rId2"/>
          <a:stretch>
            <a:fillRect/>
          </a:stretch>
        </p:blipFill>
        <p:spPr>
          <a:xfrm>
            <a:off x="372977" y="1251046"/>
            <a:ext cx="3690354" cy="5061990"/>
          </a:xfrm>
          <a:prstGeom prst="rect">
            <a:avLst/>
          </a:prstGeom>
        </p:spPr>
      </p:pic>
      <p:pic>
        <p:nvPicPr>
          <p:cNvPr id="7" name="Picture 6">
            <a:extLst>
              <a:ext uri="{FF2B5EF4-FFF2-40B4-BE49-F238E27FC236}">
                <a16:creationId xmlns:a16="http://schemas.microsoft.com/office/drawing/2014/main" id="{689FDF64-7309-48E2-9A37-526D48BA72A8}"/>
              </a:ext>
            </a:extLst>
          </p:cNvPr>
          <p:cNvPicPr>
            <a:picLocks noChangeAspect="1"/>
          </p:cNvPicPr>
          <p:nvPr/>
        </p:nvPicPr>
        <p:blipFill>
          <a:blip r:embed="rId3"/>
          <a:stretch>
            <a:fillRect/>
          </a:stretch>
        </p:blipFill>
        <p:spPr>
          <a:xfrm>
            <a:off x="4176254" y="1251046"/>
            <a:ext cx="3761113" cy="4980345"/>
          </a:xfrm>
          <a:prstGeom prst="rect">
            <a:avLst/>
          </a:prstGeom>
        </p:spPr>
      </p:pic>
      <p:pic>
        <p:nvPicPr>
          <p:cNvPr id="9" name="Picture 8">
            <a:extLst>
              <a:ext uri="{FF2B5EF4-FFF2-40B4-BE49-F238E27FC236}">
                <a16:creationId xmlns:a16="http://schemas.microsoft.com/office/drawing/2014/main" id="{805D5C8B-E7C0-46E2-B1F7-F6EDEEF8AC04}"/>
              </a:ext>
            </a:extLst>
          </p:cNvPr>
          <p:cNvPicPr>
            <a:picLocks noChangeAspect="1"/>
          </p:cNvPicPr>
          <p:nvPr/>
        </p:nvPicPr>
        <p:blipFill>
          <a:blip r:embed="rId4"/>
          <a:stretch>
            <a:fillRect/>
          </a:stretch>
        </p:blipFill>
        <p:spPr>
          <a:xfrm>
            <a:off x="8050290" y="1251046"/>
            <a:ext cx="3755670" cy="5045661"/>
          </a:xfrm>
          <a:prstGeom prst="rect">
            <a:avLst/>
          </a:prstGeom>
        </p:spPr>
      </p:pic>
    </p:spTree>
    <p:extLst>
      <p:ext uri="{BB962C8B-B14F-4D97-AF65-F5344CB8AC3E}">
        <p14:creationId xmlns:p14="http://schemas.microsoft.com/office/powerpoint/2010/main" val="2857535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Autofit/>
          </a:bodyPr>
          <a:lstStyle/>
          <a:p>
            <a:r>
              <a:rPr lang="en-US" sz="4400" dirty="0">
                <a:latin typeface="Arial" panose="020B0604020202020204" pitchFamily="34" charset="0"/>
                <a:cs typeface="Arial" panose="020B0604020202020204" pitchFamily="34" charset="0"/>
              </a:rPr>
              <a:t>R script created for the analysis | 9 of 10</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E83736D-82C3-46B8-BB98-3277A82201A5}"/>
              </a:ext>
            </a:extLst>
          </p:cNvPr>
          <p:cNvPicPr>
            <a:picLocks noChangeAspect="1"/>
          </p:cNvPicPr>
          <p:nvPr/>
        </p:nvPicPr>
        <p:blipFill>
          <a:blip r:embed="rId2"/>
          <a:stretch>
            <a:fillRect/>
          </a:stretch>
        </p:blipFill>
        <p:spPr>
          <a:xfrm>
            <a:off x="277183" y="1251046"/>
            <a:ext cx="3788328" cy="5100091"/>
          </a:xfrm>
          <a:prstGeom prst="rect">
            <a:avLst/>
          </a:prstGeom>
        </p:spPr>
      </p:pic>
      <p:pic>
        <p:nvPicPr>
          <p:cNvPr id="10" name="Picture 9">
            <a:extLst>
              <a:ext uri="{FF2B5EF4-FFF2-40B4-BE49-F238E27FC236}">
                <a16:creationId xmlns:a16="http://schemas.microsoft.com/office/drawing/2014/main" id="{9F27207F-77EB-4BA1-ACBC-F85DDEFFD716}"/>
              </a:ext>
            </a:extLst>
          </p:cNvPr>
          <p:cNvPicPr>
            <a:picLocks noChangeAspect="1"/>
          </p:cNvPicPr>
          <p:nvPr/>
        </p:nvPicPr>
        <p:blipFill>
          <a:blip r:embed="rId3"/>
          <a:stretch>
            <a:fillRect/>
          </a:stretch>
        </p:blipFill>
        <p:spPr>
          <a:xfrm>
            <a:off x="4185763" y="1251046"/>
            <a:ext cx="3788328" cy="4996674"/>
          </a:xfrm>
          <a:prstGeom prst="rect">
            <a:avLst/>
          </a:prstGeom>
        </p:spPr>
      </p:pic>
      <p:pic>
        <p:nvPicPr>
          <p:cNvPr id="12" name="Picture 11">
            <a:extLst>
              <a:ext uri="{FF2B5EF4-FFF2-40B4-BE49-F238E27FC236}">
                <a16:creationId xmlns:a16="http://schemas.microsoft.com/office/drawing/2014/main" id="{660841FA-4AE0-4DC3-B11D-CAA7B03214D8}"/>
              </a:ext>
            </a:extLst>
          </p:cNvPr>
          <p:cNvPicPr>
            <a:picLocks noChangeAspect="1"/>
          </p:cNvPicPr>
          <p:nvPr/>
        </p:nvPicPr>
        <p:blipFill>
          <a:blip r:embed="rId4"/>
          <a:stretch>
            <a:fillRect/>
          </a:stretch>
        </p:blipFill>
        <p:spPr>
          <a:xfrm>
            <a:off x="8094343" y="1251046"/>
            <a:ext cx="3761113" cy="5056547"/>
          </a:xfrm>
          <a:prstGeom prst="rect">
            <a:avLst/>
          </a:prstGeom>
        </p:spPr>
      </p:pic>
    </p:spTree>
    <p:extLst>
      <p:ext uri="{BB962C8B-B14F-4D97-AF65-F5344CB8AC3E}">
        <p14:creationId xmlns:p14="http://schemas.microsoft.com/office/powerpoint/2010/main" val="1782204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73B8-F835-4F41-BC79-273C75FB0D9F}"/>
              </a:ext>
            </a:extLst>
          </p:cNvPr>
          <p:cNvSpPr>
            <a:spLocks noGrp="1"/>
          </p:cNvSpPr>
          <p:nvPr>
            <p:ph type="title"/>
          </p:nvPr>
        </p:nvSpPr>
        <p:spPr>
          <a:xfrm>
            <a:off x="799011" y="347708"/>
            <a:ext cx="10515600" cy="697321"/>
          </a:xfrm>
        </p:spPr>
        <p:txBody>
          <a:bodyPr>
            <a:noAutofit/>
          </a:bodyPr>
          <a:lstStyle/>
          <a:p>
            <a:r>
              <a:rPr lang="en-US" sz="4400" dirty="0">
                <a:latin typeface="Arial" panose="020B0604020202020204" pitchFamily="34" charset="0"/>
                <a:cs typeface="Arial" panose="020B0604020202020204" pitchFamily="34" charset="0"/>
              </a:rPr>
              <a:t>R script created for the analysis | 10 of 10</a:t>
            </a:r>
          </a:p>
        </p:txBody>
      </p:sp>
      <p:sp>
        <p:nvSpPr>
          <p:cNvPr id="4" name="Content Placeholder 2">
            <a:extLst>
              <a:ext uri="{FF2B5EF4-FFF2-40B4-BE49-F238E27FC236}">
                <a16:creationId xmlns:a16="http://schemas.microsoft.com/office/drawing/2014/main" id="{3B1CC9E0-C8E3-42B1-9F2B-8BC75E7FC616}"/>
              </a:ext>
            </a:extLst>
          </p:cNvPr>
          <p:cNvSpPr txBox="1">
            <a:spLocks/>
          </p:cNvSpPr>
          <p:nvPr/>
        </p:nvSpPr>
        <p:spPr>
          <a:xfrm>
            <a:off x="1120749" y="1586039"/>
            <a:ext cx="10350619" cy="45909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endParaRPr lang="en-US" sz="1800"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45528D6-8B00-4269-B154-36FA56BF1D1F}"/>
              </a:ext>
            </a:extLst>
          </p:cNvPr>
          <p:cNvPicPr>
            <a:picLocks noChangeAspect="1"/>
          </p:cNvPicPr>
          <p:nvPr/>
        </p:nvPicPr>
        <p:blipFill>
          <a:blip r:embed="rId2"/>
          <a:stretch>
            <a:fillRect/>
          </a:stretch>
        </p:blipFill>
        <p:spPr>
          <a:xfrm>
            <a:off x="336544" y="1251046"/>
            <a:ext cx="3804657" cy="5105534"/>
          </a:xfrm>
          <a:prstGeom prst="rect">
            <a:avLst/>
          </a:prstGeom>
        </p:spPr>
      </p:pic>
      <p:pic>
        <p:nvPicPr>
          <p:cNvPr id="8" name="Picture 7">
            <a:extLst>
              <a:ext uri="{FF2B5EF4-FFF2-40B4-BE49-F238E27FC236}">
                <a16:creationId xmlns:a16="http://schemas.microsoft.com/office/drawing/2014/main" id="{967CE403-FB32-40E7-946D-5FABA1627766}"/>
              </a:ext>
            </a:extLst>
          </p:cNvPr>
          <p:cNvPicPr>
            <a:picLocks noChangeAspect="1"/>
          </p:cNvPicPr>
          <p:nvPr/>
        </p:nvPicPr>
        <p:blipFill>
          <a:blip r:embed="rId3"/>
          <a:stretch>
            <a:fillRect/>
          </a:stretch>
        </p:blipFill>
        <p:spPr>
          <a:xfrm>
            <a:off x="4224372" y="1251046"/>
            <a:ext cx="3826429" cy="5094648"/>
          </a:xfrm>
          <a:prstGeom prst="rect">
            <a:avLst/>
          </a:prstGeom>
        </p:spPr>
      </p:pic>
      <p:pic>
        <p:nvPicPr>
          <p:cNvPr id="11" name="Picture 10">
            <a:extLst>
              <a:ext uri="{FF2B5EF4-FFF2-40B4-BE49-F238E27FC236}">
                <a16:creationId xmlns:a16="http://schemas.microsoft.com/office/drawing/2014/main" id="{C1A98A5D-C1CB-4386-9E06-4FE6C5AB94E0}"/>
              </a:ext>
            </a:extLst>
          </p:cNvPr>
          <p:cNvPicPr>
            <a:picLocks noChangeAspect="1"/>
          </p:cNvPicPr>
          <p:nvPr/>
        </p:nvPicPr>
        <p:blipFill>
          <a:blip r:embed="rId4"/>
          <a:stretch>
            <a:fillRect/>
          </a:stretch>
        </p:blipFill>
        <p:spPr>
          <a:xfrm>
            <a:off x="8133972" y="1251046"/>
            <a:ext cx="3935289" cy="1262776"/>
          </a:xfrm>
          <a:prstGeom prst="rect">
            <a:avLst/>
          </a:prstGeom>
        </p:spPr>
      </p:pic>
    </p:spTree>
    <p:extLst>
      <p:ext uri="{BB962C8B-B14F-4D97-AF65-F5344CB8AC3E}">
        <p14:creationId xmlns:p14="http://schemas.microsoft.com/office/powerpoint/2010/main" val="3106372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774D-7F29-460A-844D-12491CB0AB2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How to ask for help</a:t>
            </a:r>
          </a:p>
        </p:txBody>
      </p:sp>
      <p:sp>
        <p:nvSpPr>
          <p:cNvPr id="4" name="TextBox 3">
            <a:extLst>
              <a:ext uri="{FF2B5EF4-FFF2-40B4-BE49-F238E27FC236}">
                <a16:creationId xmlns:a16="http://schemas.microsoft.com/office/drawing/2014/main" id="{4F002FF1-BEF5-4C74-AA9B-4D40EBE7C26D}"/>
              </a:ext>
            </a:extLst>
          </p:cNvPr>
          <p:cNvSpPr txBox="1"/>
          <p:nvPr/>
        </p:nvSpPr>
        <p:spPr>
          <a:xfrm>
            <a:off x="838198" y="1563306"/>
            <a:ext cx="10439402" cy="4715393"/>
          </a:xfrm>
          <a:prstGeom prst="rect">
            <a:avLst/>
          </a:prstGeom>
          <a:noFill/>
        </p:spPr>
        <p:txBody>
          <a:bodyPr wrap="square">
            <a:spAutoFit/>
          </a:bodyPr>
          <a:lstStyle/>
          <a:p>
            <a:pPr marL="0" indent="0">
              <a:lnSpc>
                <a:spcPct val="120000"/>
              </a:lnSpc>
              <a:spcBef>
                <a:spcPts val="0"/>
              </a:spcBef>
              <a:buNone/>
            </a:pPr>
            <a:r>
              <a:rPr lang="en-US" sz="1800" dirty="0">
                <a:solidFill>
                  <a:schemeClr val="tx1"/>
                </a:solidFill>
                <a:latin typeface="Arial" panose="020B0604020202020204" pitchFamily="34" charset="0"/>
                <a:cs typeface="Arial" panose="020B0604020202020204" pitchFamily="34" charset="0"/>
              </a:rPr>
              <a:t>I wanted to close this document out with a personal thank you to Scott McCollough, my partner, and full-tim</a:t>
            </a:r>
            <a:r>
              <a:rPr lang="en-US" dirty="0">
                <a:latin typeface="Arial" panose="020B0604020202020204" pitchFamily="34" charset="0"/>
                <a:cs typeface="Arial" panose="020B0604020202020204" pitchFamily="34" charset="0"/>
              </a:rPr>
              <a:t>e SDET who graciously helped me get through some rough patches when it came to not only learning SQL, but also getting the data into a manageable form that would not crash my computer.</a:t>
            </a:r>
          </a:p>
          <a:p>
            <a:pPr marL="0" indent="0">
              <a:lnSpc>
                <a:spcPct val="120000"/>
              </a:lnSpc>
              <a:spcBef>
                <a:spcPts val="0"/>
              </a:spcBef>
              <a:buNone/>
            </a:pPr>
            <a:endParaRPr lang="en-US" sz="1800" dirty="0">
              <a:solidFill>
                <a:schemeClr val="tx1"/>
              </a:solidFill>
              <a:latin typeface="Arial" panose="020B0604020202020204" pitchFamily="34" charset="0"/>
              <a:cs typeface="Arial" panose="020B0604020202020204" pitchFamily="34" charset="0"/>
            </a:endParaRPr>
          </a:p>
          <a:p>
            <a:pPr marL="0" indent="0">
              <a:lnSpc>
                <a:spcPct val="120000"/>
              </a:lnSpc>
              <a:spcBef>
                <a:spcPts val="0"/>
              </a:spcBef>
              <a:buNone/>
            </a:pPr>
            <a:r>
              <a:rPr lang="en-US" dirty="0">
                <a:latin typeface="Arial" panose="020B0604020202020204" pitchFamily="34" charset="0"/>
                <a:cs typeface="Arial" panose="020B0604020202020204" pitchFamily="34" charset="0"/>
              </a:rPr>
              <a:t>Scott, thank you so very much for using your amazing Python skills to decrease the table file sizes by using my requested filters by table.  The shear volume of unneeded data removed before I could use my database was immensely helpful. </a:t>
            </a:r>
          </a:p>
          <a:p>
            <a:pPr marL="0" indent="0">
              <a:lnSpc>
                <a:spcPct val="120000"/>
              </a:lnSpc>
              <a:spcBef>
                <a:spcPts val="0"/>
              </a:spcBef>
              <a:buNone/>
            </a:pPr>
            <a:endParaRPr lang="en-US" dirty="0">
              <a:latin typeface="Arial" panose="020B0604020202020204" pitchFamily="34" charset="0"/>
              <a:cs typeface="Arial" panose="020B0604020202020204" pitchFamily="34" charset="0"/>
            </a:endParaRPr>
          </a:p>
          <a:p>
            <a:pPr marL="0" indent="0">
              <a:lnSpc>
                <a:spcPct val="120000"/>
              </a:lnSpc>
              <a:spcBef>
                <a:spcPts val="0"/>
              </a:spcBef>
              <a:buNone/>
            </a:pPr>
            <a:r>
              <a:rPr lang="en-US" dirty="0">
                <a:latin typeface="Arial" panose="020B0604020202020204" pitchFamily="34" charset="0"/>
                <a:cs typeface="Arial" panose="020B0604020202020204" pitchFamily="34" charset="0"/>
              </a:rPr>
              <a:t>The following are some examples of filtered data that Scott removed including, but not limited to, unneeded media types such as episodic events, shorts, video games, and videos as well as person’s who passed prior to 1921 or those without a birth year, which was needed to determine the mean.  Additionally, non-US countries and non-English titles were also removed.</a:t>
            </a:r>
          </a:p>
          <a:p>
            <a:pPr marL="0" indent="0">
              <a:lnSpc>
                <a:spcPct val="120000"/>
              </a:lnSpc>
              <a:spcBef>
                <a:spcPts val="0"/>
              </a:spcBef>
              <a:buNone/>
            </a:pPr>
            <a:endParaRPr lang="en-US" sz="1800" dirty="0">
              <a:solidFill>
                <a:schemeClr val="tx1"/>
              </a:solidFill>
              <a:latin typeface="Arial" panose="020B0604020202020204" pitchFamily="34" charset="0"/>
              <a:cs typeface="Arial" panose="020B0604020202020204" pitchFamily="34" charset="0"/>
            </a:endParaRPr>
          </a:p>
          <a:p>
            <a:pPr marL="0" indent="0">
              <a:lnSpc>
                <a:spcPct val="120000"/>
              </a:lnSpc>
              <a:spcBef>
                <a:spcPts val="0"/>
              </a:spcBef>
              <a:buNone/>
            </a:pPr>
            <a:r>
              <a:rPr lang="en-US" dirty="0">
                <a:latin typeface="Arial" panose="020B0604020202020204" pitchFamily="34" charset="0"/>
                <a:cs typeface="Arial" panose="020B0604020202020204" pitchFamily="34" charset="0"/>
              </a:rPr>
              <a:t>Without you, this analysis could not have happened.</a:t>
            </a:r>
            <a:endParaRPr lang="en-U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791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81F1-0A1A-4DCA-BB7A-8A2B2200AC3F}"/>
              </a:ext>
            </a:extLst>
          </p:cNvPr>
          <p:cNvSpPr>
            <a:spLocks noGrp="1"/>
          </p:cNvSpPr>
          <p:nvPr>
            <p:ph type="title"/>
          </p:nvPr>
        </p:nvSpPr>
        <p:spPr>
          <a:xfrm>
            <a:off x="2909088" y="365128"/>
            <a:ext cx="8739400" cy="1325563"/>
          </a:xfrm>
        </p:spPr>
        <p:txBody>
          <a:bodyPr>
            <a:normAutofit/>
          </a:bodyPr>
          <a:lstStyle/>
          <a:p>
            <a:r>
              <a:rPr lang="en-US" dirty="0">
                <a:latin typeface="Arial" panose="020B0604020202020204" pitchFamily="34" charset="0"/>
                <a:cs typeface="Arial" panose="020B0604020202020204" pitchFamily="34" charset="0"/>
              </a:rPr>
              <a:t>What is IMDb?</a:t>
            </a:r>
          </a:p>
        </p:txBody>
      </p:sp>
      <p:sp>
        <p:nvSpPr>
          <p:cNvPr id="3" name="Content Placeholder 2">
            <a:extLst>
              <a:ext uri="{FF2B5EF4-FFF2-40B4-BE49-F238E27FC236}">
                <a16:creationId xmlns:a16="http://schemas.microsoft.com/office/drawing/2014/main" id="{9DCD7627-7FF9-48BD-B618-EC6A993E7A61}"/>
              </a:ext>
            </a:extLst>
          </p:cNvPr>
          <p:cNvSpPr>
            <a:spLocks noGrp="1"/>
          </p:cNvSpPr>
          <p:nvPr>
            <p:ph idx="1"/>
          </p:nvPr>
        </p:nvSpPr>
        <p:spPr>
          <a:xfrm>
            <a:off x="3208492" y="1825625"/>
            <a:ext cx="8262874" cy="4351338"/>
          </a:xfrm>
        </p:spPr>
        <p:txBody>
          <a:bodyPr>
            <a:normAutofit fontScale="92500" lnSpcReduction="20000"/>
          </a:bodyPr>
          <a:lstStyle/>
          <a:p>
            <a:pPr marL="0" indent="0">
              <a:lnSpc>
                <a:spcPct val="120000"/>
              </a:lnSpc>
              <a:spcBef>
                <a:spcPts val="0"/>
              </a:spcBef>
              <a:buNone/>
            </a:pPr>
            <a:r>
              <a:rPr lang="en-US" sz="2000" b="1" dirty="0">
                <a:latin typeface="Arial" panose="020B0604020202020204" pitchFamily="34" charset="0"/>
                <a:cs typeface="Arial" panose="020B0604020202020204" pitchFamily="34" charset="0"/>
              </a:rPr>
              <a:t>IMDb which stands for the “Internet Movie Database” is located at the URL </a:t>
            </a:r>
            <a:r>
              <a:rPr lang="en-US" sz="2000" b="1" dirty="0">
                <a:solidFill>
                  <a:schemeClr val="accent2"/>
                </a:solidFill>
                <a:latin typeface="Arial" panose="020B0604020202020204" pitchFamily="34" charset="0"/>
                <a:cs typeface="Arial" panose="020B0604020202020204" pitchFamily="34" charset="0"/>
                <a:hlinkClick r:id="rId3"/>
              </a:rPr>
              <a:t>https://www.imdb.com/</a:t>
            </a:r>
            <a:r>
              <a:rPr lang="en-US" sz="2000" b="1" dirty="0">
                <a:latin typeface="Arial" panose="020B0604020202020204" pitchFamily="34" charset="0"/>
                <a:cs typeface="Arial" panose="020B0604020202020204" pitchFamily="34" charset="0"/>
              </a:rPr>
              <a:t>.</a:t>
            </a:r>
          </a:p>
          <a:p>
            <a:pPr marL="0" indent="0">
              <a:lnSpc>
                <a:spcPct val="120000"/>
              </a:lnSpc>
              <a:spcBef>
                <a:spcPts val="0"/>
              </a:spcBef>
              <a:buNone/>
            </a:pPr>
            <a:endParaRPr lang="en-US" sz="2000" b="1" dirty="0">
              <a:latin typeface="Arial" panose="020B0604020202020204" pitchFamily="34" charset="0"/>
              <a:cs typeface="Arial" panose="020B0604020202020204" pitchFamily="34" charset="0"/>
            </a:endParaRPr>
          </a:p>
          <a:p>
            <a:pPr marL="0" indent="0">
              <a:lnSpc>
                <a:spcPct val="120000"/>
              </a:lnSpc>
              <a:spcBef>
                <a:spcPts val="0"/>
              </a:spcBef>
              <a:buNone/>
            </a:pPr>
            <a:r>
              <a:rPr lang="en-US" sz="2000" dirty="0">
                <a:solidFill>
                  <a:schemeClr val="accent2"/>
                </a:solidFill>
                <a:latin typeface="Arial" panose="020B0604020202020204" pitchFamily="34" charset="0"/>
                <a:cs typeface="Arial" panose="020B0604020202020204" pitchFamily="34" charset="0"/>
              </a:rPr>
              <a:t>Per Wikipedia, </a:t>
            </a:r>
            <a:r>
              <a:rPr lang="en-US" sz="2000" i="1" dirty="0">
                <a:solidFill>
                  <a:schemeClr val="accent5"/>
                </a:solidFill>
                <a:latin typeface="Arial" panose="020B0604020202020204" pitchFamily="34" charset="0"/>
                <a:cs typeface="Arial" panose="020B0604020202020204" pitchFamily="34" charset="0"/>
              </a:rPr>
              <a:t>“IMDb” is an online database of information related to films, television series, home videos, video games, and streaming content online – including cast, production crew and personal biographies, plot summaries, trivia, ratings, and fan and critical reviews</a:t>
            </a:r>
            <a:r>
              <a:rPr lang="en-US" sz="2000" i="1" dirty="0">
                <a:latin typeface="Arial" panose="020B0604020202020204" pitchFamily="34" charset="0"/>
                <a:cs typeface="Arial" panose="020B0604020202020204" pitchFamily="34" charset="0"/>
              </a:rPr>
              <a:t>. IMDb began as a fan-operated movie database on the Usenet group "</a:t>
            </a:r>
            <a:r>
              <a:rPr lang="en-US" sz="2000" i="1" dirty="0" err="1">
                <a:latin typeface="Arial" panose="020B0604020202020204" pitchFamily="34" charset="0"/>
                <a:cs typeface="Arial" panose="020B0604020202020204" pitchFamily="34" charset="0"/>
              </a:rPr>
              <a:t>rec.arts.movies</a:t>
            </a:r>
            <a:r>
              <a:rPr lang="en-US" sz="2000" i="1" dirty="0">
                <a:latin typeface="Arial" panose="020B0604020202020204" pitchFamily="34" charset="0"/>
                <a:cs typeface="Arial" panose="020B0604020202020204" pitchFamily="34" charset="0"/>
              </a:rPr>
              <a:t>" in 1990, and moved to the web in 1993. It is now owned and operated by IMDb.com, Inc., a subsidiary of Amazon.</a:t>
            </a:r>
          </a:p>
          <a:p>
            <a:pPr marL="0" indent="0">
              <a:lnSpc>
                <a:spcPct val="120000"/>
              </a:lnSpc>
              <a:spcBef>
                <a:spcPts val="0"/>
              </a:spcBef>
              <a:buNone/>
            </a:pPr>
            <a:endParaRPr lang="en-US" sz="2000" i="1" dirty="0">
              <a:latin typeface="Arial" panose="020B0604020202020204" pitchFamily="34" charset="0"/>
              <a:cs typeface="Arial" panose="020B0604020202020204" pitchFamily="34" charset="0"/>
            </a:endParaRPr>
          </a:p>
          <a:p>
            <a:pPr marL="0" indent="0">
              <a:lnSpc>
                <a:spcPct val="120000"/>
              </a:lnSpc>
              <a:spcBef>
                <a:spcPts val="0"/>
              </a:spcBef>
              <a:buNone/>
            </a:pPr>
            <a:r>
              <a:rPr lang="en-US" sz="2000" i="1" dirty="0">
                <a:solidFill>
                  <a:schemeClr val="accent5"/>
                </a:solidFill>
                <a:latin typeface="Arial" panose="020B0604020202020204" pitchFamily="34" charset="0"/>
                <a:cs typeface="Arial" panose="020B0604020202020204" pitchFamily="34" charset="0"/>
              </a:rPr>
              <a:t>As of February 2022, the database contained some 8.7 million titles (including television episodes) and 11.4 million person records. Additionally, the site had 83 million registered users</a:t>
            </a:r>
            <a:r>
              <a:rPr lang="en-US" sz="2000" i="1" dirty="0">
                <a:solidFill>
                  <a:schemeClr val="accent2"/>
                </a:solidFill>
                <a:latin typeface="Arial" panose="020B0604020202020204" pitchFamily="34" charset="0"/>
                <a:cs typeface="Arial" panose="020B0604020202020204" pitchFamily="34" charset="0"/>
              </a:rPr>
              <a:t>. </a:t>
            </a:r>
            <a:endParaRPr lang="en-US" sz="2000" dirty="0">
              <a:solidFill>
                <a:schemeClr val="accent2"/>
              </a:solidFill>
              <a:latin typeface="Arial" panose="020B0604020202020204" pitchFamily="34" charset="0"/>
              <a:cs typeface="Arial" panose="020B0604020202020204" pitchFamily="34" charset="0"/>
            </a:endParaRPr>
          </a:p>
        </p:txBody>
      </p:sp>
      <p:pic>
        <p:nvPicPr>
          <p:cNvPr id="12" name="Picture 11" descr="up close image of waves">
            <a:extLst>
              <a:ext uri="{FF2B5EF4-FFF2-40B4-BE49-F238E27FC236}">
                <a16:creationId xmlns:a16="http://schemas.microsoft.com/office/drawing/2014/main" id="{BDAC711E-1272-429B-9E30-94AA4A87A3F6}"/>
              </a:ext>
            </a:extLst>
          </p:cNvPr>
          <p:cNvPicPr>
            <a:picLocks noChangeAspect="1"/>
          </p:cNvPicPr>
          <p:nvPr/>
        </p:nvPicPr>
        <p:blipFill rotWithShape="1">
          <a:blip r:embed="rId4"/>
          <a:srcRect l="30060" r="27665" b="-1"/>
          <a:stretch/>
        </p:blipFill>
        <p:spPr>
          <a:xfrm>
            <a:off x="20" y="10"/>
            <a:ext cx="1966345" cy="6857990"/>
          </a:xfrm>
          <a:prstGeom prst="rect">
            <a:avLst/>
          </a:prstGeom>
        </p:spPr>
      </p:pic>
      <p:pic>
        <p:nvPicPr>
          <p:cNvPr id="14" name="Picture 13" descr="Logo&#10;&#10;Description automatically generated">
            <a:extLst>
              <a:ext uri="{FF2B5EF4-FFF2-40B4-BE49-F238E27FC236}">
                <a16:creationId xmlns:a16="http://schemas.microsoft.com/office/drawing/2014/main" id="{BF68B91C-506B-4824-BAB0-819BCDB5BE03}"/>
              </a:ext>
            </a:extLst>
          </p:cNvPr>
          <p:cNvPicPr>
            <a:picLocks noChangeAspect="1"/>
          </p:cNvPicPr>
          <p:nvPr/>
        </p:nvPicPr>
        <p:blipFill>
          <a:blip r:embed="rId5"/>
          <a:stretch>
            <a:fillRect/>
          </a:stretch>
        </p:blipFill>
        <p:spPr>
          <a:xfrm>
            <a:off x="180903" y="157795"/>
            <a:ext cx="1604578" cy="1604578"/>
          </a:xfrm>
          <a:prstGeom prst="rect">
            <a:avLst/>
          </a:prstGeom>
        </p:spPr>
      </p:pic>
    </p:spTree>
    <p:extLst>
      <p:ext uri="{BB962C8B-B14F-4D97-AF65-F5344CB8AC3E}">
        <p14:creationId xmlns:p14="http://schemas.microsoft.com/office/powerpoint/2010/main" val="3889088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81F1-0A1A-4DCA-BB7A-8A2B2200AC3F}"/>
              </a:ext>
            </a:extLst>
          </p:cNvPr>
          <p:cNvSpPr>
            <a:spLocks noGrp="1"/>
          </p:cNvSpPr>
          <p:nvPr>
            <p:ph type="title"/>
          </p:nvPr>
        </p:nvSpPr>
        <p:spPr>
          <a:xfrm>
            <a:off x="2799844" y="365128"/>
            <a:ext cx="8848644" cy="1325563"/>
          </a:xfrm>
        </p:spPr>
        <p:txBody>
          <a:bodyPr>
            <a:normAutofit fontScale="90000"/>
          </a:bodyPr>
          <a:lstStyle/>
          <a:p>
            <a:r>
              <a:rPr lang="en-US" dirty="0">
                <a:latin typeface="Arial" panose="020B0604020202020204" pitchFamily="34" charset="0"/>
                <a:cs typeface="Arial" panose="020B0604020202020204" pitchFamily="34" charset="0"/>
              </a:rPr>
              <a:t>How IMDb gets its information?</a:t>
            </a:r>
          </a:p>
        </p:txBody>
      </p:sp>
      <p:sp>
        <p:nvSpPr>
          <p:cNvPr id="3" name="Content Placeholder 2">
            <a:extLst>
              <a:ext uri="{FF2B5EF4-FFF2-40B4-BE49-F238E27FC236}">
                <a16:creationId xmlns:a16="http://schemas.microsoft.com/office/drawing/2014/main" id="{9DCD7627-7FF9-48BD-B618-EC6A993E7A61}"/>
              </a:ext>
            </a:extLst>
          </p:cNvPr>
          <p:cNvSpPr>
            <a:spLocks noGrp="1"/>
          </p:cNvSpPr>
          <p:nvPr>
            <p:ph idx="1"/>
          </p:nvPr>
        </p:nvSpPr>
        <p:spPr>
          <a:xfrm>
            <a:off x="3208492" y="1825625"/>
            <a:ext cx="8262874" cy="4351338"/>
          </a:xfrm>
        </p:spPr>
        <p:txBody>
          <a:bodyPr>
            <a:normAutofit fontScale="92500" lnSpcReduction="20000"/>
          </a:bodyPr>
          <a:lstStyle/>
          <a:p>
            <a:pPr marL="0" indent="0">
              <a:lnSpc>
                <a:spcPct val="110000"/>
              </a:lnSpc>
              <a:spcBef>
                <a:spcPts val="0"/>
              </a:spcBef>
              <a:buNone/>
            </a:pPr>
            <a:r>
              <a:rPr lang="en-US" sz="2000" dirty="0">
                <a:solidFill>
                  <a:schemeClr val="accent2"/>
                </a:solidFill>
                <a:latin typeface="Arial" panose="020B0604020202020204" pitchFamily="34" charset="0"/>
                <a:cs typeface="Arial" panose="020B0604020202020204" pitchFamily="34" charset="0"/>
              </a:rPr>
              <a:t>Per IMDb’s general information article, </a:t>
            </a:r>
            <a:r>
              <a:rPr lang="en-US" sz="2000" i="1" dirty="0">
                <a:latin typeface="Arial" panose="020B0604020202020204" pitchFamily="34" charset="0"/>
                <a:cs typeface="Arial" panose="020B0604020202020204" pitchFamily="34" charset="0"/>
              </a:rPr>
              <a:t>“</a:t>
            </a:r>
            <a:r>
              <a:rPr lang="en-US" sz="2000" i="1" dirty="0">
                <a:solidFill>
                  <a:schemeClr val="accent5"/>
                </a:solidFill>
                <a:latin typeface="Arial" panose="020B0604020202020204" pitchFamily="34" charset="0"/>
                <a:cs typeface="Arial" panose="020B0604020202020204" pitchFamily="34" charset="0"/>
              </a:rPr>
              <a:t>While we actively gather information from and verify items with studios and filmmakers, the bulk of our information is submitted by people in the industry and visitors like you! </a:t>
            </a:r>
          </a:p>
          <a:p>
            <a:pPr marL="0" indent="0">
              <a:lnSpc>
                <a:spcPct val="110000"/>
              </a:lnSpc>
              <a:spcBef>
                <a:spcPts val="0"/>
              </a:spcBef>
              <a:buNone/>
            </a:pPr>
            <a:endParaRPr lang="en-US" sz="2000" i="1" dirty="0">
              <a:latin typeface="Arial" panose="020B0604020202020204" pitchFamily="34" charset="0"/>
              <a:cs typeface="Arial" panose="020B0604020202020204" pitchFamily="34" charset="0"/>
            </a:endParaRPr>
          </a:p>
          <a:p>
            <a:pPr marL="0" indent="0">
              <a:lnSpc>
                <a:spcPct val="110000"/>
              </a:lnSpc>
              <a:spcBef>
                <a:spcPts val="0"/>
              </a:spcBef>
              <a:buNone/>
            </a:pPr>
            <a:r>
              <a:rPr lang="en-US" sz="2000" i="1" dirty="0">
                <a:latin typeface="Arial" panose="020B0604020202020204" pitchFamily="34" charset="0"/>
                <a:cs typeface="Arial" panose="020B0604020202020204" pitchFamily="34" charset="0"/>
              </a:rPr>
              <a:t>In addition to using as many sources as we can, our data goes through consistency checks to ensure it's as accurate and reliable as possible. However, there's absolutely no substitute for an international team of entertainment fans with an encyclopedic knowledge of trivia and a large assortment of reference works (and we include in this group many of our loyal contributors). </a:t>
            </a:r>
          </a:p>
          <a:p>
            <a:pPr marL="0" indent="0">
              <a:lnSpc>
                <a:spcPct val="110000"/>
              </a:lnSpc>
              <a:spcBef>
                <a:spcPts val="0"/>
              </a:spcBef>
              <a:buNone/>
            </a:pPr>
            <a:endParaRPr lang="en-US" sz="2000" i="1" dirty="0">
              <a:latin typeface="Arial" panose="020B0604020202020204" pitchFamily="34" charset="0"/>
              <a:cs typeface="Arial" panose="020B0604020202020204" pitchFamily="34" charset="0"/>
            </a:endParaRPr>
          </a:p>
          <a:p>
            <a:pPr marL="0" indent="0">
              <a:lnSpc>
                <a:spcPct val="110000"/>
              </a:lnSpc>
              <a:spcBef>
                <a:spcPts val="0"/>
              </a:spcBef>
              <a:buNone/>
            </a:pPr>
            <a:r>
              <a:rPr lang="en-US" sz="2000" i="1" dirty="0">
                <a:solidFill>
                  <a:schemeClr val="accent5"/>
                </a:solidFill>
                <a:latin typeface="Arial" panose="020B0604020202020204" pitchFamily="34" charset="0"/>
                <a:cs typeface="Arial" panose="020B0604020202020204" pitchFamily="34" charset="0"/>
              </a:rPr>
              <a:t>Our sources of information include, but are not limited to on-screen credits, press kits, official bios, autobiographies, and interviews</a:t>
            </a:r>
            <a:r>
              <a:rPr lang="en-US" sz="2000" i="1" dirty="0">
                <a:latin typeface="Arial" panose="020B0604020202020204" pitchFamily="34" charset="0"/>
                <a:cs typeface="Arial" panose="020B0604020202020204" pitchFamily="34" charset="0"/>
              </a:rPr>
              <a:t>.”</a:t>
            </a:r>
          </a:p>
          <a:p>
            <a:pPr marL="0" indent="0">
              <a:lnSpc>
                <a:spcPct val="110000"/>
              </a:lnSpc>
              <a:spcBef>
                <a:spcPts val="0"/>
              </a:spcBef>
              <a:buNone/>
            </a:pPr>
            <a:endParaRPr lang="en-US" sz="20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000" dirty="0">
                <a:latin typeface="Arial" panose="020B0604020202020204" pitchFamily="34" charset="0"/>
                <a:cs typeface="Arial" panose="020B0604020202020204" pitchFamily="34" charset="0"/>
              </a:rPr>
              <a:t>You can read the full article here: </a:t>
            </a:r>
            <a:r>
              <a:rPr lang="en-US" sz="2000" dirty="0">
                <a:solidFill>
                  <a:schemeClr val="accent2"/>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https://tinyurl.com/4ksrcmp6</a:t>
            </a:r>
            <a:endParaRPr lang="en-US" sz="2000" dirty="0">
              <a:solidFill>
                <a:schemeClr val="accent2"/>
              </a:solidFill>
              <a:latin typeface="Arial" panose="020B0604020202020204" pitchFamily="34" charset="0"/>
              <a:cs typeface="Arial" panose="020B0604020202020204" pitchFamily="34" charset="0"/>
            </a:endParaRPr>
          </a:p>
          <a:p>
            <a:pPr marL="0" indent="0">
              <a:spcBef>
                <a:spcPts val="0"/>
              </a:spcBef>
              <a:spcAft>
                <a:spcPts val="600"/>
              </a:spcAft>
              <a:buNone/>
            </a:pPr>
            <a:endParaRPr lang="en-US" sz="2000" dirty="0">
              <a:latin typeface="Arial" panose="020B0604020202020204" pitchFamily="34" charset="0"/>
              <a:cs typeface="Arial" panose="020B0604020202020204" pitchFamily="34" charset="0"/>
            </a:endParaRPr>
          </a:p>
        </p:txBody>
      </p:sp>
      <p:pic>
        <p:nvPicPr>
          <p:cNvPr id="6" name="Picture 5" descr="up close image of waves">
            <a:extLst>
              <a:ext uri="{FF2B5EF4-FFF2-40B4-BE49-F238E27FC236}">
                <a16:creationId xmlns:a16="http://schemas.microsoft.com/office/drawing/2014/main" id="{17E357AA-8346-4CB2-B8CB-F29911A7BCA1}"/>
              </a:ext>
            </a:extLst>
          </p:cNvPr>
          <p:cNvPicPr>
            <a:picLocks noChangeAspect="1"/>
          </p:cNvPicPr>
          <p:nvPr/>
        </p:nvPicPr>
        <p:blipFill rotWithShape="1">
          <a:blip r:embed="rId4"/>
          <a:srcRect l="30060" r="27665" b="-1"/>
          <a:stretch/>
        </p:blipFill>
        <p:spPr>
          <a:xfrm>
            <a:off x="20" y="10"/>
            <a:ext cx="1966345" cy="6857990"/>
          </a:xfrm>
          <a:prstGeom prst="rect">
            <a:avLst/>
          </a:prstGeom>
        </p:spPr>
      </p:pic>
      <p:pic>
        <p:nvPicPr>
          <p:cNvPr id="7" name="Picture 6" descr="Logo&#10;&#10;Description automatically generated">
            <a:extLst>
              <a:ext uri="{FF2B5EF4-FFF2-40B4-BE49-F238E27FC236}">
                <a16:creationId xmlns:a16="http://schemas.microsoft.com/office/drawing/2014/main" id="{90CD5BCD-A62E-492B-9F8F-139A76AD3BE9}"/>
              </a:ext>
            </a:extLst>
          </p:cNvPr>
          <p:cNvPicPr>
            <a:picLocks noChangeAspect="1"/>
          </p:cNvPicPr>
          <p:nvPr/>
        </p:nvPicPr>
        <p:blipFill>
          <a:blip r:embed="rId5"/>
          <a:stretch>
            <a:fillRect/>
          </a:stretch>
        </p:blipFill>
        <p:spPr>
          <a:xfrm>
            <a:off x="180903" y="157795"/>
            <a:ext cx="1604578" cy="1604578"/>
          </a:xfrm>
          <a:prstGeom prst="rect">
            <a:avLst/>
          </a:prstGeom>
        </p:spPr>
      </p:pic>
    </p:spTree>
    <p:extLst>
      <p:ext uri="{BB962C8B-B14F-4D97-AF65-F5344CB8AC3E}">
        <p14:creationId xmlns:p14="http://schemas.microsoft.com/office/powerpoint/2010/main" val="3232588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81F1-0A1A-4DCA-BB7A-8A2B2200AC3F}"/>
              </a:ext>
            </a:extLst>
          </p:cNvPr>
          <p:cNvSpPr>
            <a:spLocks noGrp="1"/>
          </p:cNvSpPr>
          <p:nvPr>
            <p:ph type="title"/>
          </p:nvPr>
        </p:nvSpPr>
        <p:spPr>
          <a:xfrm>
            <a:off x="2192944" y="365128"/>
            <a:ext cx="9699701" cy="1325563"/>
          </a:xfrm>
        </p:spPr>
        <p:txBody>
          <a:bodyPr>
            <a:normAutofit fontScale="90000"/>
          </a:bodyPr>
          <a:lstStyle/>
          <a:p>
            <a:r>
              <a:rPr lang="en-US" dirty="0">
                <a:latin typeface="Arial" panose="020B0604020202020204" pitchFamily="34" charset="0"/>
                <a:cs typeface="Arial" panose="020B0604020202020204" pitchFamily="34" charset="0"/>
              </a:rPr>
              <a:t>What was the original data question?</a:t>
            </a:r>
          </a:p>
        </p:txBody>
      </p:sp>
      <p:sp>
        <p:nvSpPr>
          <p:cNvPr id="3" name="Content Placeholder 2">
            <a:extLst>
              <a:ext uri="{FF2B5EF4-FFF2-40B4-BE49-F238E27FC236}">
                <a16:creationId xmlns:a16="http://schemas.microsoft.com/office/drawing/2014/main" id="{9DCD7627-7FF9-48BD-B618-EC6A993E7A61}"/>
              </a:ext>
            </a:extLst>
          </p:cNvPr>
          <p:cNvSpPr>
            <a:spLocks noGrp="1"/>
          </p:cNvSpPr>
          <p:nvPr>
            <p:ph idx="1"/>
          </p:nvPr>
        </p:nvSpPr>
        <p:spPr>
          <a:xfrm>
            <a:off x="2241495" y="1825627"/>
            <a:ext cx="9229872" cy="4567083"/>
          </a:xfrm>
        </p:spPr>
        <p:txBody>
          <a:bodyPr>
            <a:normAutofit/>
          </a:bodyPr>
          <a:lstStyle/>
          <a:p>
            <a:pPr marL="0" indent="0">
              <a:lnSpc>
                <a:spcPct val="120000"/>
              </a:lnSpc>
              <a:spcBef>
                <a:spcPts val="0"/>
              </a:spcBef>
              <a:buNone/>
            </a:pPr>
            <a:r>
              <a:rPr lang="en-US" sz="2000" b="1" dirty="0">
                <a:solidFill>
                  <a:schemeClr val="accent2"/>
                </a:solidFill>
                <a:latin typeface="Arial" panose="020B0604020202020204" pitchFamily="34" charset="0"/>
                <a:cs typeface="Arial" panose="020B0604020202020204" pitchFamily="34" charset="0"/>
              </a:rPr>
              <a:t>The entire point of looking over, sorting, filtering, and visualizing data is to answer a question.  Sometimes that is a single question, sometimes there are layers to it.</a:t>
            </a:r>
          </a:p>
          <a:p>
            <a:pPr marL="0" indent="0">
              <a:lnSpc>
                <a:spcPct val="120000"/>
              </a:lnSpc>
              <a:spcBef>
                <a:spcPts val="0"/>
              </a:spcBef>
              <a:buNone/>
            </a:pPr>
            <a:endParaRPr lang="en-US" sz="20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000" dirty="0">
                <a:latin typeface="Arial" panose="020B0604020202020204" pitchFamily="34" charset="0"/>
                <a:cs typeface="Arial" panose="020B0604020202020204" pitchFamily="34" charset="0"/>
              </a:rPr>
              <a:t>When I began this data journey, I had a single basic question in mind: </a:t>
            </a:r>
          </a:p>
          <a:p>
            <a:pPr marL="0" indent="0">
              <a:lnSpc>
                <a:spcPct val="120000"/>
              </a:lnSpc>
              <a:spcBef>
                <a:spcPts val="0"/>
              </a:spcBef>
              <a:buNone/>
            </a:pPr>
            <a:r>
              <a:rPr lang="en-US" sz="2000" b="1" dirty="0">
                <a:solidFill>
                  <a:schemeClr val="accent5"/>
                </a:solidFill>
                <a:latin typeface="Arial" panose="020B0604020202020204" pitchFamily="34" charset="0"/>
                <a:cs typeface="Arial" panose="020B0604020202020204" pitchFamily="34" charset="0"/>
              </a:rPr>
              <a:t>“Is there, and to what extent, a significant age gap between those who are listed as Actors vs Actresses within the IMDb database?”</a:t>
            </a:r>
          </a:p>
          <a:p>
            <a:pPr marL="0" indent="0">
              <a:lnSpc>
                <a:spcPct val="120000"/>
              </a:lnSpc>
              <a:spcBef>
                <a:spcPts val="0"/>
              </a:spcBef>
              <a:buNone/>
            </a:pPr>
            <a:endParaRPr lang="en-US" sz="20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000" dirty="0">
                <a:latin typeface="Arial" panose="020B0604020202020204" pitchFamily="34" charset="0"/>
                <a:cs typeface="Arial" panose="020B0604020202020204" pitchFamily="34" charset="0"/>
              </a:rPr>
              <a:t>It’s funny what one learns about the data that they do, and don’t have, as well as the shear volume of data to sift through.  Trust me when I tell you, the IMDb database and its specific tables are huge, and I mean huge!  More on that later.</a:t>
            </a:r>
          </a:p>
          <a:p>
            <a:pPr marL="0" indent="0">
              <a:lnSpc>
                <a:spcPct val="120000"/>
              </a:lnSpc>
              <a:spcBef>
                <a:spcPts val="0"/>
              </a:spcBef>
              <a:buNone/>
            </a:pPr>
            <a:endParaRPr lang="en-US" sz="2000" dirty="0">
              <a:latin typeface="Arial" panose="020B0604020202020204" pitchFamily="34" charset="0"/>
              <a:cs typeface="Arial" panose="020B0604020202020204" pitchFamily="34" charset="0"/>
            </a:endParaRPr>
          </a:p>
        </p:txBody>
      </p:sp>
      <p:pic>
        <p:nvPicPr>
          <p:cNvPr id="4" name="Picture 3" descr="up close image of waves">
            <a:extLst>
              <a:ext uri="{FF2B5EF4-FFF2-40B4-BE49-F238E27FC236}">
                <a16:creationId xmlns:a16="http://schemas.microsoft.com/office/drawing/2014/main" id="{171A9CDE-3B90-48F1-9EAF-D4D48553E5E5}"/>
              </a:ext>
            </a:extLst>
          </p:cNvPr>
          <p:cNvPicPr>
            <a:picLocks noChangeAspect="1"/>
          </p:cNvPicPr>
          <p:nvPr/>
        </p:nvPicPr>
        <p:blipFill rotWithShape="1">
          <a:blip r:embed="rId2"/>
          <a:srcRect l="30060" r="27665" b="-1"/>
          <a:stretch/>
        </p:blipFill>
        <p:spPr>
          <a:xfrm>
            <a:off x="20" y="10"/>
            <a:ext cx="1966345" cy="6857990"/>
          </a:xfrm>
          <a:prstGeom prst="rect">
            <a:avLst/>
          </a:prstGeom>
        </p:spPr>
      </p:pic>
      <p:pic>
        <p:nvPicPr>
          <p:cNvPr id="8" name="Picture 7" descr="Logo&#10;&#10;Description automatically generated">
            <a:extLst>
              <a:ext uri="{FF2B5EF4-FFF2-40B4-BE49-F238E27FC236}">
                <a16:creationId xmlns:a16="http://schemas.microsoft.com/office/drawing/2014/main" id="{E334D5D9-08A3-44C4-A2AE-15E675CE1509}"/>
              </a:ext>
            </a:extLst>
          </p:cNvPr>
          <p:cNvPicPr>
            <a:picLocks noChangeAspect="1"/>
          </p:cNvPicPr>
          <p:nvPr/>
        </p:nvPicPr>
        <p:blipFill>
          <a:blip r:embed="rId3"/>
          <a:stretch>
            <a:fillRect/>
          </a:stretch>
        </p:blipFill>
        <p:spPr>
          <a:xfrm>
            <a:off x="180903" y="157795"/>
            <a:ext cx="1604578" cy="1604578"/>
          </a:xfrm>
          <a:prstGeom prst="rect">
            <a:avLst/>
          </a:prstGeom>
        </p:spPr>
      </p:pic>
    </p:spTree>
    <p:extLst>
      <p:ext uri="{BB962C8B-B14F-4D97-AF65-F5344CB8AC3E}">
        <p14:creationId xmlns:p14="http://schemas.microsoft.com/office/powerpoint/2010/main" val="680262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81F1-0A1A-4DCA-BB7A-8A2B2200AC3F}"/>
              </a:ext>
            </a:extLst>
          </p:cNvPr>
          <p:cNvSpPr>
            <a:spLocks noGrp="1"/>
          </p:cNvSpPr>
          <p:nvPr>
            <p:ph type="title"/>
          </p:nvPr>
        </p:nvSpPr>
        <p:spPr>
          <a:xfrm>
            <a:off x="2192942" y="365128"/>
            <a:ext cx="9641660" cy="1325563"/>
          </a:xfrm>
        </p:spPr>
        <p:txBody>
          <a:bodyPr>
            <a:normAutofit fontScale="90000"/>
          </a:bodyPr>
          <a:lstStyle/>
          <a:p>
            <a:r>
              <a:rPr lang="en-US" dirty="0">
                <a:solidFill>
                  <a:schemeClr val="tx1"/>
                </a:solidFill>
                <a:latin typeface="Arial" panose="020B0604020202020204" pitchFamily="34" charset="0"/>
                <a:cs typeface="Arial" panose="020B0604020202020204" pitchFamily="34" charset="0"/>
              </a:rPr>
              <a:t>Yes, the original question evolved. </a:t>
            </a:r>
          </a:p>
        </p:txBody>
      </p:sp>
      <p:sp>
        <p:nvSpPr>
          <p:cNvPr id="3" name="Content Placeholder 2">
            <a:extLst>
              <a:ext uri="{FF2B5EF4-FFF2-40B4-BE49-F238E27FC236}">
                <a16:creationId xmlns:a16="http://schemas.microsoft.com/office/drawing/2014/main" id="{9DCD7627-7FF9-48BD-B618-EC6A993E7A61}"/>
              </a:ext>
            </a:extLst>
          </p:cNvPr>
          <p:cNvSpPr>
            <a:spLocks noGrp="1"/>
          </p:cNvSpPr>
          <p:nvPr>
            <p:ph idx="1"/>
          </p:nvPr>
        </p:nvSpPr>
        <p:spPr>
          <a:xfrm>
            <a:off x="2460173" y="1540332"/>
            <a:ext cx="9133115" cy="4952545"/>
          </a:xfrm>
        </p:spPr>
        <p:txBody>
          <a:bodyPr>
            <a:noAutofit/>
          </a:bodyPr>
          <a:lstStyle/>
          <a:p>
            <a:pPr marL="0" indent="0">
              <a:lnSpc>
                <a:spcPct val="120000"/>
              </a:lnSpc>
              <a:spcBef>
                <a:spcPts val="0"/>
              </a:spcBef>
              <a:buNone/>
            </a:pPr>
            <a:r>
              <a:rPr lang="en-US" sz="1400" b="1" dirty="0">
                <a:solidFill>
                  <a:schemeClr val="accent2"/>
                </a:solidFill>
                <a:latin typeface="Arial" panose="020B0604020202020204" pitchFamily="34" charset="0"/>
                <a:cs typeface="Arial" panose="020B0604020202020204" pitchFamily="34" charset="0"/>
              </a:rPr>
              <a:t>I quickly learned at the beginning of my analysis that the raw IMDb data contained a lot more information than I had imagined. My original question needed to be expanded and this data needed to be sifted …….</a:t>
            </a:r>
            <a:endParaRPr lang="en-US" sz="1400" dirty="0">
              <a:latin typeface="Arial" panose="020B0604020202020204" pitchFamily="34" charset="0"/>
              <a:cs typeface="Arial" panose="020B0604020202020204" pitchFamily="34" charset="0"/>
            </a:endParaRPr>
          </a:p>
          <a:p>
            <a:pPr marL="0" indent="0">
              <a:lnSpc>
                <a:spcPct val="120000"/>
              </a:lnSpc>
              <a:spcBef>
                <a:spcPts val="0"/>
              </a:spcBef>
              <a:buNone/>
            </a:pPr>
            <a:endParaRPr lang="en-US" sz="500" dirty="0">
              <a:latin typeface="Arial" panose="020B0604020202020204" pitchFamily="34" charset="0"/>
              <a:cs typeface="Arial" panose="020B0604020202020204" pitchFamily="34" charset="0"/>
            </a:endParaRPr>
          </a:p>
          <a:p>
            <a:pPr marL="457189" indent="-457189">
              <a:lnSpc>
                <a:spcPct val="120000"/>
              </a:lnSpc>
              <a:spcBef>
                <a:spcPts val="0"/>
              </a:spcBef>
              <a:buFont typeface="+mj-lt"/>
              <a:buAutoNum type="arabicPeriod"/>
            </a:pPr>
            <a:r>
              <a:rPr lang="en-US" sz="1400" dirty="0">
                <a:latin typeface="Arial" panose="020B0604020202020204" pitchFamily="34" charset="0"/>
                <a:cs typeface="Arial" panose="020B0604020202020204" pitchFamily="34" charset="0"/>
              </a:rPr>
              <a:t>The raw data included information on movies, TV shows, music videos, shorts, video games and so on.  It also conveniently listed if a particular title was labeled “adult.”  Interesting fact, the oldest film listed on IMDb is “Roundhay Garden Scene” from 1888. </a:t>
            </a:r>
          </a:p>
          <a:p>
            <a:pPr lvl="1">
              <a:lnSpc>
                <a:spcPct val="120000"/>
              </a:lnSpc>
              <a:spcBef>
                <a:spcPts val="0"/>
              </a:spcBef>
            </a:pPr>
            <a:r>
              <a:rPr lang="en-US" sz="1300" dirty="0">
                <a:solidFill>
                  <a:schemeClr val="accent5"/>
                </a:solidFill>
                <a:latin typeface="Arial" panose="020B0604020202020204" pitchFamily="34" charset="0"/>
                <a:cs typeface="Arial" panose="020B0604020202020204" pitchFamily="34" charset="0"/>
              </a:rPr>
              <a:t>I chose to refocus the question to filter only on movies specifically made for the United States and in English between the years 2001-2021 that were not considered “adult” content as defined by IMDb.</a:t>
            </a:r>
          </a:p>
          <a:p>
            <a:pPr marL="457189" indent="-457189">
              <a:lnSpc>
                <a:spcPct val="120000"/>
              </a:lnSpc>
              <a:spcBef>
                <a:spcPts val="0"/>
              </a:spcBef>
              <a:buFont typeface="+mj-lt"/>
              <a:buAutoNum type="arabicPeriod"/>
            </a:pPr>
            <a:r>
              <a:rPr lang="en-US" sz="1400" dirty="0">
                <a:latin typeface="Arial" panose="020B0604020202020204" pitchFamily="34" charset="0"/>
                <a:cs typeface="Arial" panose="020B0604020202020204" pitchFamily="34" charset="0"/>
              </a:rPr>
              <a:t>There could be any number of actor/actresses on a cast and crew list. </a:t>
            </a:r>
          </a:p>
          <a:p>
            <a:pPr lvl="1">
              <a:lnSpc>
                <a:spcPct val="120000"/>
              </a:lnSpc>
              <a:spcBef>
                <a:spcPts val="0"/>
              </a:spcBef>
            </a:pPr>
            <a:r>
              <a:rPr lang="en-US" sz="1300" dirty="0">
                <a:solidFill>
                  <a:schemeClr val="accent5"/>
                </a:solidFill>
                <a:latin typeface="Arial" panose="020B0604020202020204" pitchFamily="34" charset="0"/>
                <a:cs typeface="Arial" panose="020B0604020202020204" pitchFamily="34" charset="0"/>
              </a:rPr>
              <a:t>I narrowed down the selection to choose only the top three “actors” and/or “actresses.’</a:t>
            </a:r>
          </a:p>
          <a:p>
            <a:pPr marL="457189" indent="-457189">
              <a:lnSpc>
                <a:spcPct val="120000"/>
              </a:lnSpc>
              <a:spcBef>
                <a:spcPts val="0"/>
              </a:spcBef>
              <a:buFont typeface="+mj-lt"/>
              <a:buAutoNum type="arabicPeriod"/>
            </a:pPr>
            <a:r>
              <a:rPr lang="en-US" sz="1400" dirty="0">
                <a:latin typeface="Arial" panose="020B0604020202020204" pitchFamily="34" charset="0"/>
                <a:cs typeface="Arial" panose="020B0604020202020204" pitchFamily="34" charset="0"/>
              </a:rPr>
              <a:t>Not every title has equal actor/actress within the first 3 listed leads.  </a:t>
            </a:r>
          </a:p>
          <a:p>
            <a:pPr lvl="1">
              <a:lnSpc>
                <a:spcPct val="120000"/>
              </a:lnSpc>
              <a:spcBef>
                <a:spcPts val="0"/>
              </a:spcBef>
            </a:pPr>
            <a:r>
              <a:rPr lang="en-US" sz="1300" dirty="0">
                <a:solidFill>
                  <a:schemeClr val="accent5"/>
                </a:solidFill>
                <a:latin typeface="Arial" panose="020B0604020202020204" pitchFamily="34" charset="0"/>
                <a:cs typeface="Arial" panose="020B0604020202020204" pitchFamily="34" charset="0"/>
              </a:rPr>
              <a:t>I knew that I could focus on the mean/average per a particular timeframe and as long as I specifically filtered for actor and/or actress, the overall data answer should be adequate for the purposes of this exercise. </a:t>
            </a:r>
          </a:p>
          <a:p>
            <a:pPr marL="457189" indent="-457189">
              <a:lnSpc>
                <a:spcPct val="120000"/>
              </a:lnSpc>
              <a:spcBef>
                <a:spcPts val="0"/>
              </a:spcBef>
              <a:buFont typeface="+mj-lt"/>
              <a:buAutoNum type="arabicPeriod"/>
            </a:pPr>
            <a:r>
              <a:rPr lang="en-US" sz="1400" dirty="0">
                <a:latin typeface="Arial" panose="020B0604020202020204" pitchFamily="34" charset="0"/>
                <a:cs typeface="Arial" panose="020B0604020202020204" pitchFamily="34" charset="0"/>
              </a:rPr>
              <a:t>There were a lot of movie titles between 2001-2021. IMDb breaks down it’s movies by using specific genre tags, in multiples, per title. </a:t>
            </a:r>
          </a:p>
          <a:p>
            <a:pPr lvl="1">
              <a:lnSpc>
                <a:spcPct val="120000"/>
              </a:lnSpc>
              <a:spcBef>
                <a:spcPts val="0"/>
              </a:spcBef>
            </a:pPr>
            <a:r>
              <a:rPr lang="en-US" sz="1300" dirty="0">
                <a:solidFill>
                  <a:schemeClr val="accent5"/>
                </a:solidFill>
                <a:latin typeface="Arial" panose="020B0604020202020204" pitchFamily="34" charset="0"/>
                <a:cs typeface="Arial" panose="020B0604020202020204" pitchFamily="34" charset="0"/>
              </a:rPr>
              <a:t>I chose to focus on my personal favorites which include Action, Comedy, Fantasy, Drama, Romance, and Sci-Fi.  This way I could see if a particular genre, as defined by IMDb contained a wider or smaller age gap between actors and actresses. </a:t>
            </a:r>
            <a:r>
              <a:rPr lang="en-US" sz="1200" i="1" dirty="0">
                <a:solidFill>
                  <a:schemeClr val="accent2"/>
                </a:solidFill>
                <a:latin typeface="Arial" panose="020B0604020202020204" pitchFamily="34" charset="0"/>
                <a:cs typeface="Arial" panose="020B0604020202020204" pitchFamily="34" charset="0"/>
              </a:rPr>
              <a:t>If you are curious about IMDb’s definitions of their genre tags, check out this link:  </a:t>
            </a:r>
            <a:r>
              <a:rPr lang="en-US" sz="1200" dirty="0">
                <a:latin typeface="Arial" panose="020B0604020202020204" pitchFamily="34" charset="0"/>
                <a:cs typeface="Arial" panose="020B0604020202020204" pitchFamily="34" charset="0"/>
                <a:hlinkClick r:id="rId2"/>
              </a:rPr>
              <a:t>https://tinyurl.com/msp6mupc</a:t>
            </a:r>
            <a:r>
              <a:rPr lang="en-US" sz="1300" dirty="0">
                <a:solidFill>
                  <a:schemeClr val="accent5"/>
                </a:solidFill>
                <a:latin typeface="Arial" panose="020B0604020202020204" pitchFamily="34" charset="0"/>
                <a:cs typeface="Arial" panose="020B0604020202020204" pitchFamily="34" charset="0"/>
              </a:rPr>
              <a:t> </a:t>
            </a:r>
          </a:p>
        </p:txBody>
      </p:sp>
      <p:pic>
        <p:nvPicPr>
          <p:cNvPr id="4" name="Picture 3" descr="up close image of waves">
            <a:extLst>
              <a:ext uri="{FF2B5EF4-FFF2-40B4-BE49-F238E27FC236}">
                <a16:creationId xmlns:a16="http://schemas.microsoft.com/office/drawing/2014/main" id="{171A9CDE-3B90-48F1-9EAF-D4D48553E5E5}"/>
              </a:ext>
            </a:extLst>
          </p:cNvPr>
          <p:cNvPicPr>
            <a:picLocks noChangeAspect="1"/>
          </p:cNvPicPr>
          <p:nvPr/>
        </p:nvPicPr>
        <p:blipFill rotWithShape="1">
          <a:blip r:embed="rId3"/>
          <a:srcRect l="30060" r="27665" b="-1"/>
          <a:stretch/>
        </p:blipFill>
        <p:spPr>
          <a:xfrm>
            <a:off x="4066" y="4148"/>
            <a:ext cx="1966345" cy="6857990"/>
          </a:xfrm>
          <a:prstGeom prst="rect">
            <a:avLst/>
          </a:prstGeom>
        </p:spPr>
      </p:pic>
      <p:pic>
        <p:nvPicPr>
          <p:cNvPr id="8" name="Picture 7" descr="Logo&#10;&#10;Description automatically generated">
            <a:extLst>
              <a:ext uri="{FF2B5EF4-FFF2-40B4-BE49-F238E27FC236}">
                <a16:creationId xmlns:a16="http://schemas.microsoft.com/office/drawing/2014/main" id="{E334D5D9-08A3-44C4-A2AE-15E675CE1509}"/>
              </a:ext>
            </a:extLst>
          </p:cNvPr>
          <p:cNvPicPr>
            <a:picLocks noChangeAspect="1"/>
          </p:cNvPicPr>
          <p:nvPr/>
        </p:nvPicPr>
        <p:blipFill>
          <a:blip r:embed="rId4"/>
          <a:stretch>
            <a:fillRect/>
          </a:stretch>
        </p:blipFill>
        <p:spPr>
          <a:xfrm>
            <a:off x="180903" y="157795"/>
            <a:ext cx="1604578" cy="1604578"/>
          </a:xfrm>
          <a:prstGeom prst="rect">
            <a:avLst/>
          </a:prstGeom>
        </p:spPr>
      </p:pic>
    </p:spTree>
    <p:extLst>
      <p:ext uri="{BB962C8B-B14F-4D97-AF65-F5344CB8AC3E}">
        <p14:creationId xmlns:p14="http://schemas.microsoft.com/office/powerpoint/2010/main" val="240368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81F1-0A1A-4DCA-BB7A-8A2B2200AC3F}"/>
              </a:ext>
            </a:extLst>
          </p:cNvPr>
          <p:cNvSpPr>
            <a:spLocks noGrp="1"/>
          </p:cNvSpPr>
          <p:nvPr>
            <p:ph type="title"/>
          </p:nvPr>
        </p:nvSpPr>
        <p:spPr>
          <a:xfrm>
            <a:off x="2192942" y="365128"/>
            <a:ext cx="9641660" cy="1325563"/>
          </a:xfrm>
        </p:spPr>
        <p:txBody>
          <a:bodyPr>
            <a:normAutofit fontScale="90000"/>
          </a:bodyPr>
          <a:lstStyle/>
          <a:p>
            <a:r>
              <a:rPr lang="en-US" dirty="0">
                <a:solidFill>
                  <a:schemeClr val="accent5"/>
                </a:solidFill>
                <a:latin typeface="Arial" panose="020B0604020202020204" pitchFamily="34" charset="0"/>
                <a:cs typeface="Arial" panose="020B0604020202020204" pitchFamily="34" charset="0"/>
              </a:rPr>
              <a:t>So, what was the final data question used for this exercise?</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DCD7627-7FF9-48BD-B618-EC6A993E7A61}"/>
              </a:ext>
            </a:extLst>
          </p:cNvPr>
          <p:cNvSpPr>
            <a:spLocks noGrp="1"/>
          </p:cNvSpPr>
          <p:nvPr>
            <p:ph idx="1"/>
          </p:nvPr>
        </p:nvSpPr>
        <p:spPr>
          <a:xfrm>
            <a:off x="2241495" y="1825627"/>
            <a:ext cx="9229872" cy="4567083"/>
          </a:xfrm>
        </p:spPr>
        <p:txBody>
          <a:bodyPr>
            <a:normAutofit/>
          </a:bodyPr>
          <a:lstStyle/>
          <a:p>
            <a:pPr marL="0" indent="0">
              <a:lnSpc>
                <a:spcPct val="120000"/>
              </a:lnSpc>
              <a:spcBef>
                <a:spcPts val="0"/>
              </a:spcBef>
              <a:buNone/>
            </a:pPr>
            <a:endParaRPr lang="en-US" sz="20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000" dirty="0">
                <a:solidFill>
                  <a:schemeClr val="tx1"/>
                </a:solidFill>
                <a:latin typeface="Arial" panose="020B0604020202020204" pitchFamily="34" charset="0"/>
                <a:cs typeface="Arial" panose="020B0604020202020204" pitchFamily="34" charset="0"/>
              </a:rPr>
              <a:t>It actually turned into 3 questions, all relative to the same goal:</a:t>
            </a:r>
          </a:p>
          <a:p>
            <a:pPr marL="0" indent="0">
              <a:lnSpc>
                <a:spcPct val="120000"/>
              </a:lnSpc>
              <a:spcBef>
                <a:spcPts val="0"/>
              </a:spcBef>
              <a:buNone/>
            </a:pPr>
            <a:endParaRPr lang="en-US" sz="2000" dirty="0">
              <a:latin typeface="Arial" panose="020B0604020202020204" pitchFamily="34" charset="0"/>
              <a:cs typeface="Arial" panose="020B0604020202020204" pitchFamily="34" charset="0"/>
            </a:endParaRPr>
          </a:p>
          <a:p>
            <a:pPr marL="457189" indent="-457189">
              <a:lnSpc>
                <a:spcPct val="120000"/>
              </a:lnSpc>
              <a:spcBef>
                <a:spcPts val="0"/>
              </a:spcBef>
              <a:buFont typeface="+mj-lt"/>
              <a:buAutoNum type="arabicPeriod"/>
            </a:pPr>
            <a:r>
              <a:rPr lang="en-US" sz="1800" b="1" dirty="0">
                <a:solidFill>
                  <a:schemeClr val="accent2"/>
                </a:solidFill>
                <a:latin typeface="Arial" panose="020B0604020202020204" pitchFamily="34" charset="0"/>
                <a:cs typeface="Arial" panose="020B0604020202020204" pitchFamily="34" charset="0"/>
              </a:rPr>
              <a:t>Is there a significant age gap between Actors and/or Actresses listed within the top 3 cast and crew attached to US/EN movies between 2001 and 2021?</a:t>
            </a:r>
          </a:p>
          <a:p>
            <a:pPr marL="457189" indent="-457189">
              <a:lnSpc>
                <a:spcPct val="120000"/>
              </a:lnSpc>
              <a:spcBef>
                <a:spcPts val="0"/>
              </a:spcBef>
              <a:buFont typeface="+mj-lt"/>
              <a:buAutoNum type="arabicPeriod"/>
            </a:pPr>
            <a:endParaRPr lang="en-US" sz="1800" b="1" dirty="0">
              <a:solidFill>
                <a:schemeClr val="accent2"/>
              </a:solidFill>
              <a:latin typeface="Arial" panose="020B0604020202020204" pitchFamily="34" charset="0"/>
              <a:cs typeface="Arial" panose="020B0604020202020204" pitchFamily="34" charset="0"/>
            </a:endParaRPr>
          </a:p>
          <a:p>
            <a:pPr marL="457189" indent="-457189">
              <a:lnSpc>
                <a:spcPct val="120000"/>
              </a:lnSpc>
              <a:spcBef>
                <a:spcPts val="0"/>
              </a:spcBef>
              <a:buFont typeface="+mj-lt"/>
              <a:buAutoNum type="arabicPeriod"/>
            </a:pPr>
            <a:r>
              <a:rPr lang="en-US" sz="1800" b="1" dirty="0">
                <a:solidFill>
                  <a:schemeClr val="accent2"/>
                </a:solidFill>
                <a:latin typeface="Arial" panose="020B0604020202020204" pitchFamily="34" charset="0"/>
                <a:cs typeface="Arial" panose="020B0604020202020204" pitchFamily="34" charset="0"/>
              </a:rPr>
              <a:t>What about by decade within that time-frame?</a:t>
            </a:r>
          </a:p>
          <a:p>
            <a:pPr marL="457189" indent="-457189">
              <a:lnSpc>
                <a:spcPct val="120000"/>
              </a:lnSpc>
              <a:spcBef>
                <a:spcPts val="0"/>
              </a:spcBef>
              <a:buFont typeface="+mj-lt"/>
              <a:buAutoNum type="arabicPeriod"/>
            </a:pPr>
            <a:endParaRPr lang="en-US" sz="1800" b="1" dirty="0">
              <a:solidFill>
                <a:schemeClr val="accent2"/>
              </a:solidFill>
              <a:latin typeface="Arial" panose="020B0604020202020204" pitchFamily="34" charset="0"/>
              <a:cs typeface="Arial" panose="020B0604020202020204" pitchFamily="34" charset="0"/>
            </a:endParaRPr>
          </a:p>
          <a:p>
            <a:pPr marL="457189" indent="-457189">
              <a:lnSpc>
                <a:spcPct val="120000"/>
              </a:lnSpc>
              <a:spcBef>
                <a:spcPts val="0"/>
              </a:spcBef>
              <a:buFont typeface="+mj-lt"/>
              <a:buAutoNum type="arabicPeriod"/>
            </a:pPr>
            <a:r>
              <a:rPr lang="en-US" sz="1800" b="1" dirty="0">
                <a:solidFill>
                  <a:schemeClr val="accent2"/>
                </a:solidFill>
                <a:latin typeface="Arial" panose="020B0604020202020204" pitchFamily="34" charset="0"/>
                <a:cs typeface="Arial" panose="020B0604020202020204" pitchFamily="34" charset="0"/>
              </a:rPr>
              <a:t>Also, would specific genres make a difference such as Action, Comedy, Fantasy, Drama, Romance, and Sci-Fi categories?</a:t>
            </a:r>
          </a:p>
          <a:p>
            <a:pPr marL="457189" indent="-457189">
              <a:lnSpc>
                <a:spcPct val="120000"/>
              </a:lnSpc>
              <a:spcBef>
                <a:spcPts val="0"/>
              </a:spcBef>
              <a:buFont typeface="+mj-lt"/>
              <a:buAutoNum type="arabicPeriod"/>
            </a:pPr>
            <a:endParaRPr lang="en-US" sz="1800" b="1"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1800" b="1" dirty="0">
              <a:solidFill>
                <a:schemeClr val="accent2"/>
              </a:solidFill>
              <a:latin typeface="Arial" panose="020B0604020202020204" pitchFamily="34" charset="0"/>
              <a:cs typeface="Arial" panose="020B0604020202020204" pitchFamily="34" charset="0"/>
            </a:endParaRPr>
          </a:p>
          <a:p>
            <a:pPr marL="0" indent="0">
              <a:lnSpc>
                <a:spcPct val="120000"/>
              </a:lnSpc>
              <a:spcBef>
                <a:spcPts val="0"/>
              </a:spcBef>
              <a:buNone/>
            </a:pPr>
            <a:endParaRPr lang="en-US" sz="2000" dirty="0">
              <a:latin typeface="Arial" panose="020B0604020202020204" pitchFamily="34" charset="0"/>
              <a:cs typeface="Arial" panose="020B0604020202020204" pitchFamily="34" charset="0"/>
            </a:endParaRPr>
          </a:p>
        </p:txBody>
      </p:sp>
      <p:pic>
        <p:nvPicPr>
          <p:cNvPr id="4" name="Picture 3" descr="up close image of waves">
            <a:extLst>
              <a:ext uri="{FF2B5EF4-FFF2-40B4-BE49-F238E27FC236}">
                <a16:creationId xmlns:a16="http://schemas.microsoft.com/office/drawing/2014/main" id="{171A9CDE-3B90-48F1-9EAF-D4D48553E5E5}"/>
              </a:ext>
            </a:extLst>
          </p:cNvPr>
          <p:cNvPicPr>
            <a:picLocks noChangeAspect="1"/>
          </p:cNvPicPr>
          <p:nvPr/>
        </p:nvPicPr>
        <p:blipFill rotWithShape="1">
          <a:blip r:embed="rId2"/>
          <a:srcRect l="30060" r="27665" b="-1"/>
          <a:stretch/>
        </p:blipFill>
        <p:spPr>
          <a:xfrm>
            <a:off x="20" y="10"/>
            <a:ext cx="1966345" cy="6857990"/>
          </a:xfrm>
          <a:prstGeom prst="rect">
            <a:avLst/>
          </a:prstGeom>
        </p:spPr>
      </p:pic>
      <p:pic>
        <p:nvPicPr>
          <p:cNvPr id="8" name="Picture 7" descr="Logo&#10;&#10;Description automatically generated">
            <a:extLst>
              <a:ext uri="{FF2B5EF4-FFF2-40B4-BE49-F238E27FC236}">
                <a16:creationId xmlns:a16="http://schemas.microsoft.com/office/drawing/2014/main" id="{E334D5D9-08A3-44C4-A2AE-15E675CE1509}"/>
              </a:ext>
            </a:extLst>
          </p:cNvPr>
          <p:cNvPicPr>
            <a:picLocks noChangeAspect="1"/>
          </p:cNvPicPr>
          <p:nvPr/>
        </p:nvPicPr>
        <p:blipFill>
          <a:blip r:embed="rId3"/>
          <a:stretch>
            <a:fillRect/>
          </a:stretch>
        </p:blipFill>
        <p:spPr>
          <a:xfrm>
            <a:off x="180903" y="157795"/>
            <a:ext cx="1604578" cy="1604578"/>
          </a:xfrm>
          <a:prstGeom prst="rect">
            <a:avLst/>
          </a:prstGeom>
        </p:spPr>
      </p:pic>
    </p:spTree>
    <p:extLst>
      <p:ext uri="{BB962C8B-B14F-4D97-AF65-F5344CB8AC3E}">
        <p14:creationId xmlns:p14="http://schemas.microsoft.com/office/powerpoint/2010/main" val="2512867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1" y="0"/>
            <a:ext cx="12191980" cy="6858000"/>
          </a:xfrm>
          <a:prstGeom prst="rect">
            <a:avLst/>
          </a:prstGeom>
        </p:spPr>
      </p:pic>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1714500" y="2337324"/>
            <a:ext cx="9144000" cy="1641490"/>
          </a:xfrm>
        </p:spPr>
        <p:txBody>
          <a:bodyPr>
            <a:normAutofit/>
          </a:bodyPr>
          <a:lstStyle/>
          <a:p>
            <a:pPr algn="l">
              <a:spcBef>
                <a:spcPts val="0"/>
              </a:spcBef>
            </a:pPr>
            <a:r>
              <a:rPr lang="en-US" sz="5400" spc="0" dirty="0">
                <a:solidFill>
                  <a:schemeClr val="accent1">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Ready for some graphs?</a:t>
            </a:r>
            <a:br>
              <a:rPr lang="en-US" sz="5400" spc="0" dirty="0">
                <a:effectLst/>
                <a:latin typeface="Arial" panose="020B0604020202020204" pitchFamily="34" charset="0"/>
                <a:ea typeface="Calibri" panose="020F0502020204030204" pitchFamily="34" charset="0"/>
                <a:cs typeface="Times New Roman" panose="02020603050405020304" pitchFamily="18" charset="0"/>
              </a:rPr>
            </a:br>
            <a:r>
              <a:rPr lang="en-US" sz="5400" spc="0" dirty="0">
                <a:solidFill>
                  <a:schemeClr val="accent5"/>
                </a:solidFill>
                <a:effectLst/>
                <a:latin typeface="Arial" panose="020B0604020202020204" pitchFamily="34" charset="0"/>
                <a:ea typeface="Calibri" panose="020F0502020204030204" pitchFamily="34" charset="0"/>
                <a:cs typeface="Times New Roman" panose="02020603050405020304" pitchFamily="18" charset="0"/>
              </a:rPr>
              <a:t>Me too!</a:t>
            </a:r>
            <a:endParaRPr lang="en-US" sz="5400" spc="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Logo&#10;&#10;Description automatically generated">
            <a:extLst>
              <a:ext uri="{FF2B5EF4-FFF2-40B4-BE49-F238E27FC236}">
                <a16:creationId xmlns:a16="http://schemas.microsoft.com/office/drawing/2014/main" id="{55A60FA1-4EAA-4C9A-9613-4D3BF3A195C8}"/>
              </a:ext>
            </a:extLst>
          </p:cNvPr>
          <p:cNvPicPr>
            <a:picLocks noChangeAspect="1"/>
          </p:cNvPicPr>
          <p:nvPr/>
        </p:nvPicPr>
        <p:blipFill>
          <a:blip r:embed="rId4">
            <a:alphaModFix amt="35000"/>
          </a:blip>
          <a:stretch>
            <a:fillRect/>
          </a:stretch>
        </p:blipFill>
        <p:spPr>
          <a:xfrm rot="20385524">
            <a:off x="8280785" y="3836474"/>
            <a:ext cx="2092593" cy="2092593"/>
          </a:xfrm>
          <a:prstGeom prst="rect">
            <a:avLst/>
          </a:prstGeom>
        </p:spPr>
      </p:pic>
    </p:spTree>
    <p:extLst>
      <p:ext uri="{BB962C8B-B14F-4D97-AF65-F5344CB8AC3E}">
        <p14:creationId xmlns:p14="http://schemas.microsoft.com/office/powerpoint/2010/main" val="200408696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0</TotalTime>
  <Words>3980</Words>
  <Application>Microsoft Office PowerPoint</Application>
  <PresentationFormat>Widescreen</PresentationFormat>
  <Paragraphs>527</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Corbel</vt:lpstr>
      <vt:lpstr>Depth</vt:lpstr>
      <vt:lpstr>IMDb Age Disparity  Data Analysis &amp; Observations 2001-2021</vt:lpstr>
      <vt:lpstr>Introduction:</vt:lpstr>
      <vt:lpstr>Table of Contents</vt:lpstr>
      <vt:lpstr>What is IMDb?</vt:lpstr>
      <vt:lpstr>How IMDb gets its information?</vt:lpstr>
      <vt:lpstr>What was the original data question?</vt:lpstr>
      <vt:lpstr>Yes, the original question evolved. </vt:lpstr>
      <vt:lpstr>So, what was the final data question used for this exercise?</vt:lpstr>
      <vt:lpstr>Ready for some graphs? Me too!</vt:lpstr>
      <vt:lpstr>Age Disparity | All Genres</vt:lpstr>
      <vt:lpstr>Age Disparity | Tag: Action</vt:lpstr>
      <vt:lpstr>Age Disparity | Tag: Comedy</vt:lpstr>
      <vt:lpstr>Age Disparity | Tag: Drama</vt:lpstr>
      <vt:lpstr>Age Disparity | Tag: Fantasy</vt:lpstr>
      <vt:lpstr>Age Disparity | Tag: Romance</vt:lpstr>
      <vt:lpstr>Age Disparity | Tag: Sci-Fi</vt:lpstr>
      <vt:lpstr>But what does this all mean?</vt:lpstr>
      <vt:lpstr>Ta-Da…..</vt:lpstr>
      <vt:lpstr>Another way to look at this data…</vt:lpstr>
      <vt:lpstr>The conclusion of this analysis</vt:lpstr>
      <vt:lpstr>This is the really geeky stuff Documentation | Code | Details</vt:lpstr>
      <vt:lpstr>How this data analysis began</vt:lpstr>
      <vt:lpstr>What it took to complete this  document</vt:lpstr>
      <vt:lpstr>Understanding the data</vt:lpstr>
      <vt:lpstr>SQL created for the analysis | 1 of 2 </vt:lpstr>
      <vt:lpstr>SQL created for the analysis | 2 of 2 </vt:lpstr>
      <vt:lpstr>R script created for the analysis | 1 of 10</vt:lpstr>
      <vt:lpstr>R script created for the analysis | 2 of 10</vt:lpstr>
      <vt:lpstr>R script created for the analysis | 3 of 10</vt:lpstr>
      <vt:lpstr>R script created for the analysis | 4 of 10</vt:lpstr>
      <vt:lpstr>R script created for the analysis | 5 of 10</vt:lpstr>
      <vt:lpstr>R script created for the analysis | 6 of 10</vt:lpstr>
      <vt:lpstr>R script created for the analysis | 7 of 10</vt:lpstr>
      <vt:lpstr>R script created for the analysis | 8 of 10</vt:lpstr>
      <vt:lpstr>R script created for the analysis | 9 of 10</vt:lpstr>
      <vt:lpstr>R script created for the analysis | 10 of 10</vt:lpstr>
      <vt:lpstr>How to ask for help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IMBd Age Disparity  Data Analysis &amp; Observations 2001-2021</dc:title>
  <dc:creator/>
  <cp:lastModifiedBy/>
  <cp:revision>38</cp:revision>
  <dcterms:created xsi:type="dcterms:W3CDTF">2022-04-16T20:17:06Z</dcterms:created>
  <dcterms:modified xsi:type="dcterms:W3CDTF">2022-04-29T02:29:34Z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